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86" r:id="rId5"/>
    <p:sldId id="260" r:id="rId6"/>
    <p:sldId id="261" r:id="rId7"/>
    <p:sldId id="287" r:id="rId8"/>
    <p:sldId id="262" r:id="rId9"/>
    <p:sldId id="263" r:id="rId10"/>
    <p:sldId id="279" r:id="rId11"/>
    <p:sldId id="265" r:id="rId12"/>
    <p:sldId id="288" r:id="rId13"/>
    <p:sldId id="266" r:id="rId14"/>
    <p:sldId id="267" r:id="rId15"/>
    <p:sldId id="268" r:id="rId16"/>
    <p:sldId id="289" r:id="rId17"/>
    <p:sldId id="269" r:id="rId18"/>
    <p:sldId id="271" r:id="rId19"/>
    <p:sldId id="272" r:id="rId20"/>
    <p:sldId id="290" r:id="rId21"/>
    <p:sldId id="292" r:id="rId22"/>
    <p:sldId id="291" r:id="rId23"/>
    <p:sldId id="275" r:id="rId24"/>
    <p:sldId id="273" r:id="rId25"/>
    <p:sldId id="276" r:id="rId26"/>
    <p:sldId id="277" r:id="rId27"/>
    <p:sldId id="280" r:id="rId28"/>
    <p:sldId id="281" r:id="rId29"/>
    <p:sldId id="282" r:id="rId30"/>
    <p:sldId id="283" r:id="rId31"/>
    <p:sldId id="285" r:id="rId32"/>
    <p:sldId id="284" r:id="rId33"/>
    <p:sldId id="29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0" autoAdjust="0"/>
    <p:restoredTop sz="94660"/>
  </p:normalViewPr>
  <p:slideViewPr>
    <p:cSldViewPr snapToGrid="0">
      <p:cViewPr varScale="1">
        <p:scale>
          <a:sx n="78" d="100"/>
          <a:sy n="78" d="100"/>
        </p:scale>
        <p:origin x="52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F9588-C217-87D5-CF7E-9C9EB0BE60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5EB7B0-B643-8D27-0E0A-D7AB95A05E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2BB8A9-DF93-FA26-91BD-A0A56293C4DB}"/>
              </a:ext>
            </a:extLst>
          </p:cNvPr>
          <p:cNvSpPr>
            <a:spLocks noGrp="1"/>
          </p:cNvSpPr>
          <p:nvPr>
            <p:ph type="dt" sz="half" idx="10"/>
          </p:nvPr>
        </p:nvSpPr>
        <p:spPr/>
        <p:txBody>
          <a:bodyPr/>
          <a:lstStyle/>
          <a:p>
            <a:fld id="{2BF4113E-6BF5-4EB3-8BBC-DBFADC7A5FA9}" type="datetimeFigureOut">
              <a:rPr lang="en-US" smtClean="0"/>
              <a:t>6/16/2025</a:t>
            </a:fld>
            <a:endParaRPr lang="en-US"/>
          </a:p>
        </p:txBody>
      </p:sp>
      <p:sp>
        <p:nvSpPr>
          <p:cNvPr id="5" name="Footer Placeholder 4">
            <a:extLst>
              <a:ext uri="{FF2B5EF4-FFF2-40B4-BE49-F238E27FC236}">
                <a16:creationId xmlns:a16="http://schemas.microsoft.com/office/drawing/2014/main" id="{EAA36ED8-6E8E-43ED-F71D-6DFE1DDCB8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7629A-32C5-0775-51F3-341BA58B3B18}"/>
              </a:ext>
            </a:extLst>
          </p:cNvPr>
          <p:cNvSpPr>
            <a:spLocks noGrp="1"/>
          </p:cNvSpPr>
          <p:nvPr>
            <p:ph type="sldNum" sz="quarter" idx="12"/>
          </p:nvPr>
        </p:nvSpPr>
        <p:spPr/>
        <p:txBody>
          <a:bodyPr/>
          <a:lstStyle/>
          <a:p>
            <a:fld id="{32D2C8E2-67FC-4499-806E-F29734E1102A}" type="slidenum">
              <a:rPr lang="en-US" smtClean="0"/>
              <a:t>‹#›</a:t>
            </a:fld>
            <a:endParaRPr lang="en-US"/>
          </a:p>
        </p:txBody>
      </p:sp>
    </p:spTree>
    <p:extLst>
      <p:ext uri="{BB962C8B-B14F-4D97-AF65-F5344CB8AC3E}">
        <p14:creationId xmlns:p14="http://schemas.microsoft.com/office/powerpoint/2010/main" val="1428655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EE53-07C3-D794-D372-86F3F06DF7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DC70AD-9641-A822-3873-3D08EDDAE4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FE1BEA-7BB6-B9D4-9DE4-BD9201818DB8}"/>
              </a:ext>
            </a:extLst>
          </p:cNvPr>
          <p:cNvSpPr>
            <a:spLocks noGrp="1"/>
          </p:cNvSpPr>
          <p:nvPr>
            <p:ph type="dt" sz="half" idx="10"/>
          </p:nvPr>
        </p:nvSpPr>
        <p:spPr/>
        <p:txBody>
          <a:bodyPr/>
          <a:lstStyle/>
          <a:p>
            <a:fld id="{2BF4113E-6BF5-4EB3-8BBC-DBFADC7A5FA9}" type="datetimeFigureOut">
              <a:rPr lang="en-US" smtClean="0"/>
              <a:t>6/16/2025</a:t>
            </a:fld>
            <a:endParaRPr lang="en-US"/>
          </a:p>
        </p:txBody>
      </p:sp>
      <p:sp>
        <p:nvSpPr>
          <p:cNvPr id="5" name="Footer Placeholder 4">
            <a:extLst>
              <a:ext uri="{FF2B5EF4-FFF2-40B4-BE49-F238E27FC236}">
                <a16:creationId xmlns:a16="http://schemas.microsoft.com/office/drawing/2014/main" id="{EBC9A5B5-6379-0B4B-1294-F9728C4462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CF2911-275C-3927-6979-9B8DB83B1B72}"/>
              </a:ext>
            </a:extLst>
          </p:cNvPr>
          <p:cNvSpPr>
            <a:spLocks noGrp="1"/>
          </p:cNvSpPr>
          <p:nvPr>
            <p:ph type="sldNum" sz="quarter" idx="12"/>
          </p:nvPr>
        </p:nvSpPr>
        <p:spPr/>
        <p:txBody>
          <a:bodyPr/>
          <a:lstStyle/>
          <a:p>
            <a:fld id="{32D2C8E2-67FC-4499-806E-F29734E1102A}" type="slidenum">
              <a:rPr lang="en-US" smtClean="0"/>
              <a:t>‹#›</a:t>
            </a:fld>
            <a:endParaRPr lang="en-US"/>
          </a:p>
        </p:txBody>
      </p:sp>
    </p:spTree>
    <p:extLst>
      <p:ext uri="{BB962C8B-B14F-4D97-AF65-F5344CB8AC3E}">
        <p14:creationId xmlns:p14="http://schemas.microsoft.com/office/powerpoint/2010/main" val="1638104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F345E7-42AF-47CE-5599-357E925441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4DC4BB-F63E-4421-C4EE-853E0521BB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A5CCEA-4BE0-8156-1DB7-1BE9CAF4CB1C}"/>
              </a:ext>
            </a:extLst>
          </p:cNvPr>
          <p:cNvSpPr>
            <a:spLocks noGrp="1"/>
          </p:cNvSpPr>
          <p:nvPr>
            <p:ph type="dt" sz="half" idx="10"/>
          </p:nvPr>
        </p:nvSpPr>
        <p:spPr/>
        <p:txBody>
          <a:bodyPr/>
          <a:lstStyle/>
          <a:p>
            <a:fld id="{2BF4113E-6BF5-4EB3-8BBC-DBFADC7A5FA9}" type="datetimeFigureOut">
              <a:rPr lang="en-US" smtClean="0"/>
              <a:t>6/16/2025</a:t>
            </a:fld>
            <a:endParaRPr lang="en-US"/>
          </a:p>
        </p:txBody>
      </p:sp>
      <p:sp>
        <p:nvSpPr>
          <p:cNvPr id="5" name="Footer Placeholder 4">
            <a:extLst>
              <a:ext uri="{FF2B5EF4-FFF2-40B4-BE49-F238E27FC236}">
                <a16:creationId xmlns:a16="http://schemas.microsoft.com/office/drawing/2014/main" id="{89F1E133-C332-4783-BEA3-0CE3399E9D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8A38A4-D925-FFB6-1026-6CCD4BDCBDA4}"/>
              </a:ext>
            </a:extLst>
          </p:cNvPr>
          <p:cNvSpPr>
            <a:spLocks noGrp="1"/>
          </p:cNvSpPr>
          <p:nvPr>
            <p:ph type="sldNum" sz="quarter" idx="12"/>
          </p:nvPr>
        </p:nvSpPr>
        <p:spPr/>
        <p:txBody>
          <a:bodyPr/>
          <a:lstStyle/>
          <a:p>
            <a:fld id="{32D2C8E2-67FC-4499-806E-F29734E1102A}" type="slidenum">
              <a:rPr lang="en-US" smtClean="0"/>
              <a:t>‹#›</a:t>
            </a:fld>
            <a:endParaRPr lang="en-US"/>
          </a:p>
        </p:txBody>
      </p:sp>
    </p:spTree>
    <p:extLst>
      <p:ext uri="{BB962C8B-B14F-4D97-AF65-F5344CB8AC3E}">
        <p14:creationId xmlns:p14="http://schemas.microsoft.com/office/powerpoint/2010/main" val="1411795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136EA-E34E-3B1A-10E8-C3F68CAB10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3FCD16-DAE5-74BD-398F-0822CE56A9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23C81F-FB0D-0A2D-4633-9565F11E2574}"/>
              </a:ext>
            </a:extLst>
          </p:cNvPr>
          <p:cNvSpPr>
            <a:spLocks noGrp="1"/>
          </p:cNvSpPr>
          <p:nvPr>
            <p:ph type="dt" sz="half" idx="10"/>
          </p:nvPr>
        </p:nvSpPr>
        <p:spPr/>
        <p:txBody>
          <a:bodyPr/>
          <a:lstStyle/>
          <a:p>
            <a:fld id="{2BF4113E-6BF5-4EB3-8BBC-DBFADC7A5FA9}" type="datetimeFigureOut">
              <a:rPr lang="en-US" smtClean="0"/>
              <a:t>6/16/2025</a:t>
            </a:fld>
            <a:endParaRPr lang="en-US"/>
          </a:p>
        </p:txBody>
      </p:sp>
      <p:sp>
        <p:nvSpPr>
          <p:cNvPr id="5" name="Footer Placeholder 4">
            <a:extLst>
              <a:ext uri="{FF2B5EF4-FFF2-40B4-BE49-F238E27FC236}">
                <a16:creationId xmlns:a16="http://schemas.microsoft.com/office/drawing/2014/main" id="{F0095ABD-D974-1646-E636-D31259D2E8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5D5EC-C1A4-31C0-DECB-F0977BFA30A3}"/>
              </a:ext>
            </a:extLst>
          </p:cNvPr>
          <p:cNvSpPr>
            <a:spLocks noGrp="1"/>
          </p:cNvSpPr>
          <p:nvPr>
            <p:ph type="sldNum" sz="quarter" idx="12"/>
          </p:nvPr>
        </p:nvSpPr>
        <p:spPr/>
        <p:txBody>
          <a:bodyPr/>
          <a:lstStyle/>
          <a:p>
            <a:fld id="{32D2C8E2-67FC-4499-806E-F29734E1102A}" type="slidenum">
              <a:rPr lang="en-US" smtClean="0"/>
              <a:t>‹#›</a:t>
            </a:fld>
            <a:endParaRPr lang="en-US"/>
          </a:p>
        </p:txBody>
      </p:sp>
    </p:spTree>
    <p:extLst>
      <p:ext uri="{BB962C8B-B14F-4D97-AF65-F5344CB8AC3E}">
        <p14:creationId xmlns:p14="http://schemas.microsoft.com/office/powerpoint/2010/main" val="3460338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6A3B9-874E-C70A-2AF3-D5FB92ABB4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610244-912E-1824-10C7-F40763AC81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CF35AE-F78D-1670-B398-22AD993DF4AA}"/>
              </a:ext>
            </a:extLst>
          </p:cNvPr>
          <p:cNvSpPr>
            <a:spLocks noGrp="1"/>
          </p:cNvSpPr>
          <p:nvPr>
            <p:ph type="dt" sz="half" idx="10"/>
          </p:nvPr>
        </p:nvSpPr>
        <p:spPr/>
        <p:txBody>
          <a:bodyPr/>
          <a:lstStyle/>
          <a:p>
            <a:fld id="{2BF4113E-6BF5-4EB3-8BBC-DBFADC7A5FA9}" type="datetimeFigureOut">
              <a:rPr lang="en-US" smtClean="0"/>
              <a:t>6/16/2025</a:t>
            </a:fld>
            <a:endParaRPr lang="en-US"/>
          </a:p>
        </p:txBody>
      </p:sp>
      <p:sp>
        <p:nvSpPr>
          <p:cNvPr id="5" name="Footer Placeholder 4">
            <a:extLst>
              <a:ext uri="{FF2B5EF4-FFF2-40B4-BE49-F238E27FC236}">
                <a16:creationId xmlns:a16="http://schemas.microsoft.com/office/drawing/2014/main" id="{2FC2C34A-4724-59A0-C532-EBB3F08D5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19D91D-761C-C3DC-131B-6873EBB3927D}"/>
              </a:ext>
            </a:extLst>
          </p:cNvPr>
          <p:cNvSpPr>
            <a:spLocks noGrp="1"/>
          </p:cNvSpPr>
          <p:nvPr>
            <p:ph type="sldNum" sz="quarter" idx="12"/>
          </p:nvPr>
        </p:nvSpPr>
        <p:spPr/>
        <p:txBody>
          <a:bodyPr/>
          <a:lstStyle/>
          <a:p>
            <a:fld id="{32D2C8E2-67FC-4499-806E-F29734E1102A}" type="slidenum">
              <a:rPr lang="en-US" smtClean="0"/>
              <a:t>‹#›</a:t>
            </a:fld>
            <a:endParaRPr lang="en-US"/>
          </a:p>
        </p:txBody>
      </p:sp>
    </p:spTree>
    <p:extLst>
      <p:ext uri="{BB962C8B-B14F-4D97-AF65-F5344CB8AC3E}">
        <p14:creationId xmlns:p14="http://schemas.microsoft.com/office/powerpoint/2010/main" val="155664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75B46-D7A7-F16B-7BC5-EF1BCBB6D0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5A597A-5018-E716-0225-310D36FD38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F42DD1-CF14-7CD0-3304-C81858AC19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C7611D-CAB8-3C71-C9C0-BD4E77E16C57}"/>
              </a:ext>
            </a:extLst>
          </p:cNvPr>
          <p:cNvSpPr>
            <a:spLocks noGrp="1"/>
          </p:cNvSpPr>
          <p:nvPr>
            <p:ph type="dt" sz="half" idx="10"/>
          </p:nvPr>
        </p:nvSpPr>
        <p:spPr/>
        <p:txBody>
          <a:bodyPr/>
          <a:lstStyle/>
          <a:p>
            <a:fld id="{2BF4113E-6BF5-4EB3-8BBC-DBFADC7A5FA9}" type="datetimeFigureOut">
              <a:rPr lang="en-US" smtClean="0"/>
              <a:t>6/16/2025</a:t>
            </a:fld>
            <a:endParaRPr lang="en-US"/>
          </a:p>
        </p:txBody>
      </p:sp>
      <p:sp>
        <p:nvSpPr>
          <p:cNvPr id="6" name="Footer Placeholder 5">
            <a:extLst>
              <a:ext uri="{FF2B5EF4-FFF2-40B4-BE49-F238E27FC236}">
                <a16:creationId xmlns:a16="http://schemas.microsoft.com/office/drawing/2014/main" id="{28D0519E-48A6-9D37-574F-1862735A9C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F6AB2D-56B3-04CC-04A0-61264F95EB83}"/>
              </a:ext>
            </a:extLst>
          </p:cNvPr>
          <p:cNvSpPr>
            <a:spLocks noGrp="1"/>
          </p:cNvSpPr>
          <p:nvPr>
            <p:ph type="sldNum" sz="quarter" idx="12"/>
          </p:nvPr>
        </p:nvSpPr>
        <p:spPr/>
        <p:txBody>
          <a:bodyPr/>
          <a:lstStyle/>
          <a:p>
            <a:fld id="{32D2C8E2-67FC-4499-806E-F29734E1102A}" type="slidenum">
              <a:rPr lang="en-US" smtClean="0"/>
              <a:t>‹#›</a:t>
            </a:fld>
            <a:endParaRPr lang="en-US"/>
          </a:p>
        </p:txBody>
      </p:sp>
    </p:spTree>
    <p:extLst>
      <p:ext uri="{BB962C8B-B14F-4D97-AF65-F5344CB8AC3E}">
        <p14:creationId xmlns:p14="http://schemas.microsoft.com/office/powerpoint/2010/main" val="2269506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8BE4A-2140-3535-03FB-D3090309C2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2550E6-B592-122B-A3D5-2022ADA752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B88230-7E2C-4E1B-7756-530D9C8418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893BCA-38C8-E73C-6306-095E907107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5EFEDA-F66E-757F-E49D-42ECE6AEA5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67A6B6-0AA0-A306-FBFD-913DB7B0DD0F}"/>
              </a:ext>
            </a:extLst>
          </p:cNvPr>
          <p:cNvSpPr>
            <a:spLocks noGrp="1"/>
          </p:cNvSpPr>
          <p:nvPr>
            <p:ph type="dt" sz="half" idx="10"/>
          </p:nvPr>
        </p:nvSpPr>
        <p:spPr/>
        <p:txBody>
          <a:bodyPr/>
          <a:lstStyle/>
          <a:p>
            <a:fld id="{2BF4113E-6BF5-4EB3-8BBC-DBFADC7A5FA9}" type="datetimeFigureOut">
              <a:rPr lang="en-US" smtClean="0"/>
              <a:t>6/16/2025</a:t>
            </a:fld>
            <a:endParaRPr lang="en-US"/>
          </a:p>
        </p:txBody>
      </p:sp>
      <p:sp>
        <p:nvSpPr>
          <p:cNvPr id="8" name="Footer Placeholder 7">
            <a:extLst>
              <a:ext uri="{FF2B5EF4-FFF2-40B4-BE49-F238E27FC236}">
                <a16:creationId xmlns:a16="http://schemas.microsoft.com/office/drawing/2014/main" id="{759E245E-A981-C4A2-FCAC-F705F5D0C1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BCE580-4277-9DB8-4275-5AEDBFDFDF40}"/>
              </a:ext>
            </a:extLst>
          </p:cNvPr>
          <p:cNvSpPr>
            <a:spLocks noGrp="1"/>
          </p:cNvSpPr>
          <p:nvPr>
            <p:ph type="sldNum" sz="quarter" idx="12"/>
          </p:nvPr>
        </p:nvSpPr>
        <p:spPr/>
        <p:txBody>
          <a:bodyPr/>
          <a:lstStyle/>
          <a:p>
            <a:fld id="{32D2C8E2-67FC-4499-806E-F29734E1102A}" type="slidenum">
              <a:rPr lang="en-US" smtClean="0"/>
              <a:t>‹#›</a:t>
            </a:fld>
            <a:endParaRPr lang="en-US"/>
          </a:p>
        </p:txBody>
      </p:sp>
    </p:spTree>
    <p:extLst>
      <p:ext uri="{BB962C8B-B14F-4D97-AF65-F5344CB8AC3E}">
        <p14:creationId xmlns:p14="http://schemas.microsoft.com/office/powerpoint/2010/main" val="2185135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62D83-A56F-3B8C-FFAA-56E04AB4A2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E28E7D-30A0-ECC8-FA6F-D7546CCD61D8}"/>
              </a:ext>
            </a:extLst>
          </p:cNvPr>
          <p:cNvSpPr>
            <a:spLocks noGrp="1"/>
          </p:cNvSpPr>
          <p:nvPr>
            <p:ph type="dt" sz="half" idx="10"/>
          </p:nvPr>
        </p:nvSpPr>
        <p:spPr/>
        <p:txBody>
          <a:bodyPr/>
          <a:lstStyle/>
          <a:p>
            <a:fld id="{2BF4113E-6BF5-4EB3-8BBC-DBFADC7A5FA9}" type="datetimeFigureOut">
              <a:rPr lang="en-US" smtClean="0"/>
              <a:t>6/16/2025</a:t>
            </a:fld>
            <a:endParaRPr lang="en-US"/>
          </a:p>
        </p:txBody>
      </p:sp>
      <p:sp>
        <p:nvSpPr>
          <p:cNvPr id="4" name="Footer Placeholder 3">
            <a:extLst>
              <a:ext uri="{FF2B5EF4-FFF2-40B4-BE49-F238E27FC236}">
                <a16:creationId xmlns:a16="http://schemas.microsoft.com/office/drawing/2014/main" id="{B1DC92F1-53F0-61DF-3970-A89A10D58B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ABF70B-CB29-E0C9-5E23-6B7931F88207}"/>
              </a:ext>
            </a:extLst>
          </p:cNvPr>
          <p:cNvSpPr>
            <a:spLocks noGrp="1"/>
          </p:cNvSpPr>
          <p:nvPr>
            <p:ph type="sldNum" sz="quarter" idx="12"/>
          </p:nvPr>
        </p:nvSpPr>
        <p:spPr/>
        <p:txBody>
          <a:bodyPr/>
          <a:lstStyle/>
          <a:p>
            <a:fld id="{32D2C8E2-67FC-4499-806E-F29734E1102A}" type="slidenum">
              <a:rPr lang="en-US" smtClean="0"/>
              <a:t>‹#›</a:t>
            </a:fld>
            <a:endParaRPr lang="en-US"/>
          </a:p>
        </p:txBody>
      </p:sp>
    </p:spTree>
    <p:extLst>
      <p:ext uri="{BB962C8B-B14F-4D97-AF65-F5344CB8AC3E}">
        <p14:creationId xmlns:p14="http://schemas.microsoft.com/office/powerpoint/2010/main" val="2812316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225697-945D-70A2-B055-CF0E65A7DE94}"/>
              </a:ext>
            </a:extLst>
          </p:cNvPr>
          <p:cNvSpPr>
            <a:spLocks noGrp="1"/>
          </p:cNvSpPr>
          <p:nvPr>
            <p:ph type="dt" sz="half" idx="10"/>
          </p:nvPr>
        </p:nvSpPr>
        <p:spPr/>
        <p:txBody>
          <a:bodyPr/>
          <a:lstStyle/>
          <a:p>
            <a:fld id="{2BF4113E-6BF5-4EB3-8BBC-DBFADC7A5FA9}" type="datetimeFigureOut">
              <a:rPr lang="en-US" smtClean="0"/>
              <a:t>6/16/2025</a:t>
            </a:fld>
            <a:endParaRPr lang="en-US"/>
          </a:p>
        </p:txBody>
      </p:sp>
      <p:sp>
        <p:nvSpPr>
          <p:cNvPr id="3" name="Footer Placeholder 2">
            <a:extLst>
              <a:ext uri="{FF2B5EF4-FFF2-40B4-BE49-F238E27FC236}">
                <a16:creationId xmlns:a16="http://schemas.microsoft.com/office/drawing/2014/main" id="{1D9F0AEA-8F69-AD99-8376-D4F632892B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FCE1B4-0E8F-C06D-5BC2-08B624C15BC4}"/>
              </a:ext>
            </a:extLst>
          </p:cNvPr>
          <p:cNvSpPr>
            <a:spLocks noGrp="1"/>
          </p:cNvSpPr>
          <p:nvPr>
            <p:ph type="sldNum" sz="quarter" idx="12"/>
          </p:nvPr>
        </p:nvSpPr>
        <p:spPr/>
        <p:txBody>
          <a:bodyPr/>
          <a:lstStyle/>
          <a:p>
            <a:fld id="{32D2C8E2-67FC-4499-806E-F29734E1102A}" type="slidenum">
              <a:rPr lang="en-US" smtClean="0"/>
              <a:t>‹#›</a:t>
            </a:fld>
            <a:endParaRPr lang="en-US"/>
          </a:p>
        </p:txBody>
      </p:sp>
    </p:spTree>
    <p:extLst>
      <p:ext uri="{BB962C8B-B14F-4D97-AF65-F5344CB8AC3E}">
        <p14:creationId xmlns:p14="http://schemas.microsoft.com/office/powerpoint/2010/main" val="1704242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DE803-F9C4-BF6F-B364-74F76995E6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95B0B1-A068-C382-1C62-89C52386A0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704DC6-800F-36ED-23AB-8A907B720E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0D39BE-BF76-609E-21A2-990E221B840A}"/>
              </a:ext>
            </a:extLst>
          </p:cNvPr>
          <p:cNvSpPr>
            <a:spLocks noGrp="1"/>
          </p:cNvSpPr>
          <p:nvPr>
            <p:ph type="dt" sz="half" idx="10"/>
          </p:nvPr>
        </p:nvSpPr>
        <p:spPr/>
        <p:txBody>
          <a:bodyPr/>
          <a:lstStyle/>
          <a:p>
            <a:fld id="{2BF4113E-6BF5-4EB3-8BBC-DBFADC7A5FA9}" type="datetimeFigureOut">
              <a:rPr lang="en-US" smtClean="0"/>
              <a:t>6/16/2025</a:t>
            </a:fld>
            <a:endParaRPr lang="en-US"/>
          </a:p>
        </p:txBody>
      </p:sp>
      <p:sp>
        <p:nvSpPr>
          <p:cNvPr id="6" name="Footer Placeholder 5">
            <a:extLst>
              <a:ext uri="{FF2B5EF4-FFF2-40B4-BE49-F238E27FC236}">
                <a16:creationId xmlns:a16="http://schemas.microsoft.com/office/drawing/2014/main" id="{38BF9C76-322A-BAC0-995C-3506FA392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5378A9-616A-B0F6-0E5E-7210E51A6F07}"/>
              </a:ext>
            </a:extLst>
          </p:cNvPr>
          <p:cNvSpPr>
            <a:spLocks noGrp="1"/>
          </p:cNvSpPr>
          <p:nvPr>
            <p:ph type="sldNum" sz="quarter" idx="12"/>
          </p:nvPr>
        </p:nvSpPr>
        <p:spPr/>
        <p:txBody>
          <a:bodyPr/>
          <a:lstStyle/>
          <a:p>
            <a:fld id="{32D2C8E2-67FC-4499-806E-F29734E1102A}" type="slidenum">
              <a:rPr lang="en-US" smtClean="0"/>
              <a:t>‹#›</a:t>
            </a:fld>
            <a:endParaRPr lang="en-US"/>
          </a:p>
        </p:txBody>
      </p:sp>
    </p:spTree>
    <p:extLst>
      <p:ext uri="{BB962C8B-B14F-4D97-AF65-F5344CB8AC3E}">
        <p14:creationId xmlns:p14="http://schemas.microsoft.com/office/powerpoint/2010/main" val="819669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F143C-19DD-86D9-0457-32E045F78A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815FA4-F5BB-4A37-5CE7-BEAA33843A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3536C6-4D91-9DDF-687A-EB9F86D299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85D644-81CC-25E3-69A0-F6EC520634C0}"/>
              </a:ext>
            </a:extLst>
          </p:cNvPr>
          <p:cNvSpPr>
            <a:spLocks noGrp="1"/>
          </p:cNvSpPr>
          <p:nvPr>
            <p:ph type="dt" sz="half" idx="10"/>
          </p:nvPr>
        </p:nvSpPr>
        <p:spPr/>
        <p:txBody>
          <a:bodyPr/>
          <a:lstStyle/>
          <a:p>
            <a:fld id="{2BF4113E-6BF5-4EB3-8BBC-DBFADC7A5FA9}" type="datetimeFigureOut">
              <a:rPr lang="en-US" smtClean="0"/>
              <a:t>6/16/2025</a:t>
            </a:fld>
            <a:endParaRPr lang="en-US"/>
          </a:p>
        </p:txBody>
      </p:sp>
      <p:sp>
        <p:nvSpPr>
          <p:cNvPr id="6" name="Footer Placeholder 5">
            <a:extLst>
              <a:ext uri="{FF2B5EF4-FFF2-40B4-BE49-F238E27FC236}">
                <a16:creationId xmlns:a16="http://schemas.microsoft.com/office/drawing/2014/main" id="{DE4F7CA6-5E67-8B52-2C2D-63EC342247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7AA04A-B8E2-D148-909E-B3627BD6A0F1}"/>
              </a:ext>
            </a:extLst>
          </p:cNvPr>
          <p:cNvSpPr>
            <a:spLocks noGrp="1"/>
          </p:cNvSpPr>
          <p:nvPr>
            <p:ph type="sldNum" sz="quarter" idx="12"/>
          </p:nvPr>
        </p:nvSpPr>
        <p:spPr/>
        <p:txBody>
          <a:bodyPr/>
          <a:lstStyle/>
          <a:p>
            <a:fld id="{32D2C8E2-67FC-4499-806E-F29734E1102A}" type="slidenum">
              <a:rPr lang="en-US" smtClean="0"/>
              <a:t>‹#›</a:t>
            </a:fld>
            <a:endParaRPr lang="en-US"/>
          </a:p>
        </p:txBody>
      </p:sp>
    </p:spTree>
    <p:extLst>
      <p:ext uri="{BB962C8B-B14F-4D97-AF65-F5344CB8AC3E}">
        <p14:creationId xmlns:p14="http://schemas.microsoft.com/office/powerpoint/2010/main" val="278310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52AFD1-E1B2-9C13-D11C-3B0EF6B719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B88EFA-63F8-5B8D-E375-5DFC2EF7B0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95CB48-A759-A288-CB72-B2B9965973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BF4113E-6BF5-4EB3-8BBC-DBFADC7A5FA9}" type="datetimeFigureOut">
              <a:rPr lang="en-US" smtClean="0"/>
              <a:t>6/16/2025</a:t>
            </a:fld>
            <a:endParaRPr lang="en-US"/>
          </a:p>
        </p:txBody>
      </p:sp>
      <p:sp>
        <p:nvSpPr>
          <p:cNvPr id="5" name="Footer Placeholder 4">
            <a:extLst>
              <a:ext uri="{FF2B5EF4-FFF2-40B4-BE49-F238E27FC236}">
                <a16:creationId xmlns:a16="http://schemas.microsoft.com/office/drawing/2014/main" id="{9E868D4B-9C39-316D-C4E7-21889DFA31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920A4E1-3CD8-6557-56BE-52AE1F8170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D2C8E2-67FC-4499-806E-F29734E1102A}" type="slidenum">
              <a:rPr lang="en-US" smtClean="0"/>
              <a:t>‹#›</a:t>
            </a:fld>
            <a:endParaRPr lang="en-US"/>
          </a:p>
        </p:txBody>
      </p:sp>
    </p:spTree>
    <p:extLst>
      <p:ext uri="{BB962C8B-B14F-4D97-AF65-F5344CB8AC3E}">
        <p14:creationId xmlns:p14="http://schemas.microsoft.com/office/powerpoint/2010/main" val="3460224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emf"/><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695DF-F760-E0DB-60BD-1AB5DFF37C33}"/>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DF4E598A-E21A-958B-2CEE-224956625F2F}"/>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949F807B-F2DF-EA19-77D0-56D7B64EF03A}"/>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pic>
        <p:nvPicPr>
          <p:cNvPr id="7" name="Picture 6" descr="A black and white logo&#10;&#10;Description automatically generated">
            <a:extLst>
              <a:ext uri="{FF2B5EF4-FFF2-40B4-BE49-F238E27FC236}">
                <a16:creationId xmlns:a16="http://schemas.microsoft.com/office/drawing/2014/main" id="{587D8409-12DD-121D-DFAF-517265ABC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7543" y="2343149"/>
            <a:ext cx="4163261" cy="1939990"/>
          </a:xfrm>
          <a:prstGeom prst="rect">
            <a:avLst/>
          </a:prstGeom>
          <a:effectLst>
            <a:outerShdw blurRad="254000" dist="38100" sx="102000" sy="102000" algn="ctr" rotWithShape="0">
              <a:prstClr val="black">
                <a:alpha val="40000"/>
              </a:prstClr>
            </a:outerShdw>
          </a:effectLst>
        </p:spPr>
      </p:pic>
      <p:pic>
        <p:nvPicPr>
          <p:cNvPr id="13" name="Picture 12">
            <a:extLst>
              <a:ext uri="{FF2B5EF4-FFF2-40B4-BE49-F238E27FC236}">
                <a16:creationId xmlns:a16="http://schemas.microsoft.com/office/drawing/2014/main" id="{D2817DF0-0D13-3726-9E41-3A79D42B7A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5383" y="173196"/>
            <a:ext cx="1670254" cy="1140557"/>
          </a:xfrm>
          <a:prstGeom prst="rect">
            <a:avLst/>
          </a:prstGeom>
          <a:effectLst>
            <a:outerShdw blurRad="50800" dist="38100" algn="l" rotWithShape="0">
              <a:prstClr val="black">
                <a:alpha val="40000"/>
              </a:prstClr>
            </a:outerShdw>
          </a:effectLst>
        </p:spPr>
      </p:pic>
      <p:pic>
        <p:nvPicPr>
          <p:cNvPr id="14" name="Picture 13">
            <a:extLst>
              <a:ext uri="{FF2B5EF4-FFF2-40B4-BE49-F238E27FC236}">
                <a16:creationId xmlns:a16="http://schemas.microsoft.com/office/drawing/2014/main" id="{CA4F05BF-B735-470C-54F9-EF96BAC02B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5676" y="16873"/>
            <a:ext cx="1422757" cy="1422757"/>
          </a:xfrm>
          <a:prstGeom prst="rect">
            <a:avLst/>
          </a:prstGeom>
          <a:effectLst>
            <a:outerShdw blurRad="50800" dist="38100" algn="l" rotWithShape="0">
              <a:prstClr val="black">
                <a:alpha val="40000"/>
              </a:prstClr>
            </a:outerShdw>
          </a:effectLst>
        </p:spPr>
      </p:pic>
      <p:sp>
        <p:nvSpPr>
          <p:cNvPr id="17" name="Google Shape;189;p34">
            <a:extLst>
              <a:ext uri="{FF2B5EF4-FFF2-40B4-BE49-F238E27FC236}">
                <a16:creationId xmlns:a16="http://schemas.microsoft.com/office/drawing/2014/main" id="{2FA03D65-ADA4-4C27-E030-731760FFE046}"/>
              </a:ext>
            </a:extLst>
          </p:cNvPr>
          <p:cNvSpPr txBox="1">
            <a:spLocks/>
          </p:cNvSpPr>
          <p:nvPr/>
        </p:nvSpPr>
        <p:spPr>
          <a:xfrm rot="-535">
            <a:off x="902144" y="2707777"/>
            <a:ext cx="6261323" cy="2838429"/>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GB" sz="3000" b="1" dirty="0"/>
              <a:t>Graduation Project 2025</a:t>
            </a:r>
          </a:p>
          <a:p>
            <a:pPr algn="l">
              <a:spcBef>
                <a:spcPts val="0"/>
              </a:spcBef>
            </a:pPr>
            <a:endParaRPr lang="en-GB" sz="3000" b="1" dirty="0"/>
          </a:p>
          <a:p>
            <a:pPr algn="l">
              <a:spcBef>
                <a:spcPts val="0"/>
              </a:spcBef>
            </a:pPr>
            <a:r>
              <a:rPr lang="en-GB" sz="3000" b="1" dirty="0"/>
              <a:t>Computer Science Department </a:t>
            </a:r>
          </a:p>
        </p:txBody>
      </p:sp>
      <p:sp>
        <p:nvSpPr>
          <p:cNvPr id="19" name="Google Shape;373;p41">
            <a:extLst>
              <a:ext uri="{FF2B5EF4-FFF2-40B4-BE49-F238E27FC236}">
                <a16:creationId xmlns:a16="http://schemas.microsoft.com/office/drawing/2014/main" id="{DDA59994-5077-FBE8-4628-47156E1ABC54}"/>
              </a:ext>
            </a:extLst>
          </p:cNvPr>
          <p:cNvSpPr txBox="1">
            <a:spLocks/>
          </p:cNvSpPr>
          <p:nvPr/>
        </p:nvSpPr>
        <p:spPr>
          <a:xfrm rot="462">
            <a:off x="952894" y="4131185"/>
            <a:ext cx="6494226" cy="23871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Lato"/>
              <a:buNone/>
              <a:defRPr sz="1400" b="0" i="0" u="none" strike="noStrike" cap="none">
                <a:solidFill>
                  <a:schemeClr val="accent4"/>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9pPr>
          </a:lstStyle>
          <a:p>
            <a:pPr marL="0" indent="0" algn="l">
              <a:spcAft>
                <a:spcPts val="1600"/>
              </a:spcAft>
              <a:buSzPts val="1100"/>
              <a:buFont typeface="Arial"/>
              <a:buNone/>
            </a:pPr>
            <a:r>
              <a:rPr lang="en-GB" sz="2000" b="1" dirty="0">
                <a:solidFill>
                  <a:schemeClr val="accent1"/>
                </a:solidFill>
                <a:latin typeface="+mn-lt"/>
              </a:rPr>
              <a:t>Under supervision :</a:t>
            </a:r>
          </a:p>
          <a:p>
            <a:pPr marL="0" indent="0" algn="l">
              <a:spcAft>
                <a:spcPts val="1600"/>
              </a:spcAft>
              <a:buSzPts val="1100"/>
            </a:pPr>
            <a:r>
              <a:rPr lang="en-GB" sz="2000" b="1" dirty="0">
                <a:solidFill>
                  <a:schemeClr val="tx1"/>
                </a:solidFill>
                <a:latin typeface="+mn-lt"/>
              </a:rPr>
              <a:t>Dr.Shadia Sarhan                                                                       </a:t>
            </a:r>
          </a:p>
          <a:p>
            <a:pPr marL="0" indent="0" algn="l">
              <a:spcAft>
                <a:spcPts val="1600"/>
              </a:spcAft>
              <a:buSzPts val="1100"/>
            </a:pPr>
            <a:r>
              <a:rPr lang="en-GB" sz="2000" b="1" dirty="0">
                <a:solidFill>
                  <a:schemeClr val="tx1"/>
                </a:solidFill>
                <a:latin typeface="+mn-lt"/>
              </a:rPr>
              <a:t>Eng.Nada Adel</a:t>
            </a:r>
            <a:endParaRPr lang="ar-EG" sz="2000" b="1" dirty="0">
              <a:solidFill>
                <a:schemeClr val="tx1"/>
              </a:solidFill>
              <a:latin typeface="+mn-lt"/>
            </a:endParaRPr>
          </a:p>
          <a:p>
            <a:pPr marL="0" indent="0" algn="l">
              <a:spcAft>
                <a:spcPts val="1600"/>
              </a:spcAft>
              <a:buSzPts val="1100"/>
            </a:pPr>
            <a:r>
              <a:rPr lang="en-GB" sz="2000" b="1" dirty="0">
                <a:solidFill>
                  <a:schemeClr val="tx1"/>
                </a:solidFill>
                <a:latin typeface="+mn-lt"/>
              </a:rPr>
              <a:t>Team Leader: Ziad Essam Abdelaziz AbdelMoula </a:t>
            </a:r>
          </a:p>
          <a:p>
            <a:pPr marL="0" indent="0" algn="l">
              <a:spcAft>
                <a:spcPts val="1600"/>
              </a:spcAft>
              <a:buSzPts val="1100"/>
              <a:buFont typeface="Arial"/>
              <a:buNone/>
            </a:pPr>
            <a:endParaRPr lang="en-GB" dirty="0"/>
          </a:p>
        </p:txBody>
      </p:sp>
      <p:sp>
        <p:nvSpPr>
          <p:cNvPr id="21" name="TextBox 20">
            <a:extLst>
              <a:ext uri="{FF2B5EF4-FFF2-40B4-BE49-F238E27FC236}">
                <a16:creationId xmlns:a16="http://schemas.microsoft.com/office/drawing/2014/main" id="{25495E6A-815D-B371-CD72-0E89E680EE3A}"/>
              </a:ext>
            </a:extLst>
          </p:cNvPr>
          <p:cNvSpPr txBox="1"/>
          <p:nvPr/>
        </p:nvSpPr>
        <p:spPr>
          <a:xfrm>
            <a:off x="-395466" y="1354264"/>
            <a:ext cx="8699928" cy="1409617"/>
          </a:xfrm>
          <a:prstGeom prst="rect">
            <a:avLst/>
          </a:prstGeom>
          <a:noFill/>
        </p:spPr>
        <p:txBody>
          <a:bodyPr wrap="square">
            <a:spAutoFit/>
          </a:bodyPr>
          <a:lstStyle/>
          <a:p>
            <a:pPr marL="0" marR="0" algn="ctr">
              <a:lnSpc>
                <a:spcPct val="107000"/>
              </a:lnSpc>
              <a:spcAft>
                <a:spcPts val="800"/>
              </a:spcAft>
            </a:pPr>
            <a:r>
              <a:rPr lang="en-US" sz="8000" b="1" dirty="0">
                <a:effectLst/>
                <a:latin typeface="Bradley Hand ITC" panose="03070402050302030203" pitchFamily="66" charset="0"/>
                <a:ea typeface="Aptos" panose="020B0004020202020204" pitchFamily="34" charset="0"/>
                <a:cs typeface="Times New Roman" panose="02020603050405020304" pitchFamily="18" charset="0"/>
              </a:rPr>
              <a:t>Esaltare Dekör</a:t>
            </a:r>
            <a:endParaRPr lang="en-US" sz="80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669138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A577C-8087-CFE7-0BE0-DD09C4310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3DF273-9B8A-F65E-DFDE-9976D370A3E7}"/>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E3FD3BE5-437D-5A06-D826-1570E2E1D00A}"/>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589F6ED9-F3EC-301F-78A4-9A51B6DC5D43}"/>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5" name="Google Shape;260;p38">
            <a:extLst>
              <a:ext uri="{FF2B5EF4-FFF2-40B4-BE49-F238E27FC236}">
                <a16:creationId xmlns:a16="http://schemas.microsoft.com/office/drawing/2014/main" id="{E7A80285-2820-CB62-F1A3-446D4361F4AC}"/>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ACE096AE-C2AE-4550-A489-2281C6146DE9}"/>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sp>
        <p:nvSpPr>
          <p:cNvPr id="7" name="Content Placeholder 2">
            <a:extLst>
              <a:ext uri="{FF2B5EF4-FFF2-40B4-BE49-F238E27FC236}">
                <a16:creationId xmlns:a16="http://schemas.microsoft.com/office/drawing/2014/main" id="{16009484-5B95-F41A-9007-9EB0ECFDBE60}"/>
              </a:ext>
            </a:extLst>
          </p:cNvPr>
          <p:cNvSpPr txBox="1">
            <a:spLocks/>
          </p:cNvSpPr>
          <p:nvPr/>
        </p:nvSpPr>
        <p:spPr>
          <a:xfrm>
            <a:off x="792890" y="16508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dirty="0">
              <a:latin typeface="Abadi" panose="020B0604020104020204" pitchFamily="34" charset="0"/>
            </a:endParaRPr>
          </a:p>
          <a:p>
            <a:pPr marL="285750" indent="-285750" algn="l">
              <a:buFont typeface="Arial" panose="020B0604020202020204" pitchFamily="34" charset="0"/>
              <a:buChar char="•"/>
            </a:pPr>
            <a:endParaRPr lang="en-US" sz="1800" b="1" dirty="0">
              <a:latin typeface="Aptos Light (Body)"/>
            </a:endParaRPr>
          </a:p>
        </p:txBody>
      </p:sp>
      <p:pic>
        <p:nvPicPr>
          <p:cNvPr id="9" name="Google Shape;409;p42">
            <a:extLst>
              <a:ext uri="{FF2B5EF4-FFF2-40B4-BE49-F238E27FC236}">
                <a16:creationId xmlns:a16="http://schemas.microsoft.com/office/drawing/2014/main" id="{D5D43231-608D-AAC4-4631-A4022685D770}"/>
              </a:ext>
            </a:extLst>
          </p:cNvPr>
          <p:cNvPicPr preferRelativeResize="0"/>
          <p:nvPr/>
        </p:nvPicPr>
        <p:blipFill rotWithShape="1">
          <a:blip r:embed="rId3">
            <a:alphaModFix/>
          </a:blip>
          <a:srcRect l="43230" t="16875" r="35481" b="40659"/>
          <a:stretch/>
        </p:blipFill>
        <p:spPr>
          <a:xfrm>
            <a:off x="1249828" y="2076865"/>
            <a:ext cx="2943974" cy="3614052"/>
          </a:xfrm>
          <a:prstGeom prst="rect">
            <a:avLst/>
          </a:prstGeom>
          <a:noFill/>
          <a:ln>
            <a:noFill/>
          </a:ln>
          <a:effectLst>
            <a:outerShdw blurRad="57150" dist="19050" dir="5100000" algn="bl" rotWithShape="0">
              <a:srgbClr val="000000">
                <a:alpha val="50000"/>
              </a:srgbClr>
            </a:outerShdw>
          </a:effectLst>
        </p:spPr>
      </p:pic>
      <p:sp>
        <p:nvSpPr>
          <p:cNvPr id="10" name="Title 1">
            <a:extLst>
              <a:ext uri="{FF2B5EF4-FFF2-40B4-BE49-F238E27FC236}">
                <a16:creationId xmlns:a16="http://schemas.microsoft.com/office/drawing/2014/main" id="{F4867029-D2C2-76D7-FADD-7E428D3A1E0B}"/>
              </a:ext>
            </a:extLst>
          </p:cNvPr>
          <p:cNvSpPr txBox="1">
            <a:spLocks/>
          </p:cNvSpPr>
          <p:nvPr/>
        </p:nvSpPr>
        <p:spPr>
          <a:xfrm>
            <a:off x="649941" y="86376"/>
            <a:ext cx="10515600" cy="132556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latin typeface="Bradley Hand ITC" panose="03070402050302030203" pitchFamily="66" charset="0"/>
                <a:cs typeface="Times New Roman" panose="02020603050405020304" pitchFamily="18" charset="0"/>
              </a:rPr>
              <a:t>Real World Example Of Startups </a:t>
            </a:r>
            <a:endParaRPr lang="en-US" b="1" dirty="0">
              <a:latin typeface="Aptos Light (Body)"/>
            </a:endParaRPr>
          </a:p>
        </p:txBody>
      </p:sp>
      <p:cxnSp>
        <p:nvCxnSpPr>
          <p:cNvPr id="11" name="Straight Connector 10">
            <a:extLst>
              <a:ext uri="{FF2B5EF4-FFF2-40B4-BE49-F238E27FC236}">
                <a16:creationId xmlns:a16="http://schemas.microsoft.com/office/drawing/2014/main" id="{0FCC12A1-96AF-560F-2206-1AD860FE453C}"/>
              </a:ext>
            </a:extLst>
          </p:cNvPr>
          <p:cNvCxnSpPr/>
          <p:nvPr/>
        </p:nvCxnSpPr>
        <p:spPr>
          <a:xfrm>
            <a:off x="792480" y="1308006"/>
            <a:ext cx="10789920" cy="0"/>
          </a:xfrm>
          <a:prstGeom prst="line">
            <a:avLst/>
          </a:prstGeom>
        </p:spPr>
        <p:style>
          <a:lnRef idx="2">
            <a:schemeClr val="dk1"/>
          </a:lnRef>
          <a:fillRef idx="0">
            <a:schemeClr val="dk1"/>
          </a:fillRef>
          <a:effectRef idx="1">
            <a:schemeClr val="dk1"/>
          </a:effectRef>
          <a:fontRef idx="minor">
            <a:schemeClr val="tx1"/>
          </a:fontRef>
        </p:style>
      </p:cxnSp>
      <p:pic>
        <p:nvPicPr>
          <p:cNvPr id="4098" name="Picture 2" descr="7agaat-حاجات | Cairo">
            <a:extLst>
              <a:ext uri="{FF2B5EF4-FFF2-40B4-BE49-F238E27FC236}">
                <a16:creationId xmlns:a16="http://schemas.microsoft.com/office/drawing/2014/main" id="{CB2A8496-71F6-3F1E-B773-2867F8746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5051" y="2875571"/>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410;p42">
            <a:extLst>
              <a:ext uri="{FF2B5EF4-FFF2-40B4-BE49-F238E27FC236}">
                <a16:creationId xmlns:a16="http://schemas.microsoft.com/office/drawing/2014/main" id="{09FF3515-1E43-06F9-D599-8660D796F7E7}"/>
              </a:ext>
            </a:extLst>
          </p:cNvPr>
          <p:cNvSpPr txBox="1"/>
          <p:nvPr/>
        </p:nvSpPr>
        <p:spPr>
          <a:xfrm>
            <a:off x="1499960" y="2250274"/>
            <a:ext cx="2443709" cy="48829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000" b="1" dirty="0">
                <a:latin typeface="Caveat"/>
                <a:ea typeface="Caveat"/>
                <a:cs typeface="Caveat"/>
                <a:sym typeface="Caveat"/>
              </a:rPr>
              <a:t>7agat</a:t>
            </a:r>
            <a:endParaRPr sz="2000" b="1" dirty="0">
              <a:latin typeface="Caveat"/>
              <a:ea typeface="Caveat"/>
              <a:cs typeface="Caveat"/>
              <a:sym typeface="Caveat"/>
            </a:endParaRPr>
          </a:p>
        </p:txBody>
      </p:sp>
      <p:sp>
        <p:nvSpPr>
          <p:cNvPr id="14" name="TextBox 13">
            <a:extLst>
              <a:ext uri="{FF2B5EF4-FFF2-40B4-BE49-F238E27FC236}">
                <a16:creationId xmlns:a16="http://schemas.microsoft.com/office/drawing/2014/main" id="{68FA567E-BD6E-39E6-7D03-AE2D452C18BB}"/>
              </a:ext>
            </a:extLst>
          </p:cNvPr>
          <p:cNvSpPr txBox="1"/>
          <p:nvPr/>
        </p:nvSpPr>
        <p:spPr>
          <a:xfrm>
            <a:off x="4489688" y="1987351"/>
            <a:ext cx="7068672" cy="2031325"/>
          </a:xfrm>
          <a:prstGeom prst="rect">
            <a:avLst/>
          </a:prstGeom>
          <a:noFill/>
        </p:spPr>
        <p:txBody>
          <a:bodyPr wrap="square">
            <a:spAutoFit/>
          </a:bodyPr>
          <a:lstStyle/>
          <a:p>
            <a:pPr algn="l"/>
            <a:r>
              <a:rPr lang="en-US" b="1" dirty="0">
                <a:latin typeface="Aptos Light (Body)"/>
              </a:rPr>
              <a:t>You can deceive anyone by lowering the price of your product, but what is your product made of or where does it come from? This is a major disaster that you bring used products and pretend to the user that they are real or new products. Then comes the lies and lack of trust in not respecting the customer, and there come workshops to work on repairing damaged products and displaying them as new products. This is a major disaster.</a:t>
            </a:r>
          </a:p>
        </p:txBody>
      </p:sp>
    </p:spTree>
    <p:extLst>
      <p:ext uri="{BB962C8B-B14F-4D97-AF65-F5344CB8AC3E}">
        <p14:creationId xmlns:p14="http://schemas.microsoft.com/office/powerpoint/2010/main" val="2890621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ACF9E-3A78-BD5A-A5F2-C0905F11E0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3F56D9-2A1F-403D-871E-345DD4A3CAEC}"/>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4697E293-DF70-A193-304D-471F6FD96972}"/>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9FDA7F5E-DCEE-2383-BCD2-E9D820D96E48}"/>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DD806355-284D-CE6D-51BB-116370D8EE5B}"/>
              </a:ext>
            </a:extLst>
          </p:cNvPr>
          <p:cNvSpPr txBox="1">
            <a:spLocks/>
          </p:cNvSpPr>
          <p:nvPr/>
        </p:nvSpPr>
        <p:spPr>
          <a:xfrm>
            <a:off x="649941" y="86376"/>
            <a:ext cx="10515600" cy="132556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b="1" dirty="0">
                <a:latin typeface="Lato" panose="020F0502020204030203" pitchFamily="34" charset="0"/>
                <a:ea typeface="Lato" panose="020F0502020204030203" pitchFamily="34" charset="0"/>
                <a:cs typeface="Lato" panose="020F0502020204030203" pitchFamily="34" charset="0"/>
              </a:rPr>
              <a:t>Exiting solutions Problems</a:t>
            </a:r>
            <a:endParaRPr lang="en-US" b="1" dirty="0">
              <a:latin typeface="Aptos Light (Body)"/>
            </a:endParaRPr>
          </a:p>
        </p:txBody>
      </p:sp>
      <p:sp>
        <p:nvSpPr>
          <p:cNvPr id="5" name="Google Shape;260;p38">
            <a:extLst>
              <a:ext uri="{FF2B5EF4-FFF2-40B4-BE49-F238E27FC236}">
                <a16:creationId xmlns:a16="http://schemas.microsoft.com/office/drawing/2014/main" id="{C5401FF7-2C84-0D0F-D591-8CDDEDAB8EC3}"/>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1E07C131-F720-36C4-1F61-52FA7E7F1FAE}"/>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cxnSp>
        <p:nvCxnSpPr>
          <p:cNvPr id="12" name="Straight Connector 11">
            <a:extLst>
              <a:ext uri="{FF2B5EF4-FFF2-40B4-BE49-F238E27FC236}">
                <a16:creationId xmlns:a16="http://schemas.microsoft.com/office/drawing/2014/main" id="{D91E6D40-B986-43EA-21C9-7E64A8D18D41}"/>
              </a:ext>
            </a:extLst>
          </p:cNvPr>
          <p:cNvCxnSpPr/>
          <p:nvPr/>
        </p:nvCxnSpPr>
        <p:spPr>
          <a:xfrm>
            <a:off x="792480" y="1308006"/>
            <a:ext cx="10789920" cy="0"/>
          </a:xfrm>
          <a:prstGeom prst="line">
            <a:avLst/>
          </a:prstGeom>
        </p:spPr>
        <p:style>
          <a:lnRef idx="2">
            <a:schemeClr val="dk1"/>
          </a:lnRef>
          <a:fillRef idx="0">
            <a:schemeClr val="dk1"/>
          </a:fillRef>
          <a:effectRef idx="1">
            <a:schemeClr val="dk1"/>
          </a:effectRef>
          <a:fontRef idx="minor">
            <a:schemeClr val="tx1"/>
          </a:fontRef>
        </p:style>
      </p:cxnSp>
      <p:sp>
        <p:nvSpPr>
          <p:cNvPr id="9" name="Content Placeholder 2">
            <a:extLst>
              <a:ext uri="{FF2B5EF4-FFF2-40B4-BE49-F238E27FC236}">
                <a16:creationId xmlns:a16="http://schemas.microsoft.com/office/drawing/2014/main" id="{4FD1B932-E661-37DA-9320-5B74715656F6}"/>
              </a:ext>
            </a:extLst>
          </p:cNvPr>
          <p:cNvSpPr txBox="1">
            <a:spLocks/>
          </p:cNvSpPr>
          <p:nvPr/>
        </p:nvSpPr>
        <p:spPr>
          <a:xfrm>
            <a:off x="792890" y="16508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2000" dirty="0">
                <a:latin typeface="Aptos Light (Body)"/>
              </a:rPr>
              <a:t>Lack of Integrated Personality-Based Recommendations:</a:t>
            </a:r>
          </a:p>
          <a:p>
            <a:pPr marL="285750" indent="-285750" algn="l">
              <a:buFont typeface="Arial" panose="020B0604020202020204" pitchFamily="34" charset="0"/>
              <a:buChar char="•"/>
            </a:pPr>
            <a:r>
              <a:rPr lang="en-US" sz="2000" dirty="0">
                <a:latin typeface="Aptos Light (Body)"/>
              </a:rPr>
              <a:t>Limited AI Chatbot Capabilities.</a:t>
            </a:r>
          </a:p>
          <a:p>
            <a:pPr marL="285750" indent="-285750" algn="l">
              <a:buFont typeface="Arial" panose="020B0604020202020204" pitchFamily="34" charset="0"/>
              <a:buChar char="•"/>
            </a:pPr>
            <a:r>
              <a:rPr lang="en-US" sz="2000" dirty="0">
                <a:latin typeface="Aptos Light (Body)"/>
              </a:rPr>
              <a:t>Absence of an Interactive Shopping Experience</a:t>
            </a:r>
            <a:endParaRPr lang="ar-EG" sz="2000" dirty="0">
              <a:latin typeface="Aptos Light (Body)"/>
            </a:endParaRPr>
          </a:p>
          <a:p>
            <a:pPr marL="285750" indent="-285750" algn="l">
              <a:buFont typeface="Arial" panose="020B0604020202020204" pitchFamily="34" charset="0"/>
              <a:buChar char="•"/>
            </a:pPr>
            <a:r>
              <a:rPr lang="en-US" sz="2000" dirty="0">
                <a:latin typeface="Aptos Light (Body)"/>
              </a:rPr>
              <a:t>Lying and fraud in marketing</a:t>
            </a:r>
          </a:p>
          <a:p>
            <a:pPr algn="l"/>
            <a:endParaRPr lang="en-US" sz="2000" b="1" dirty="0">
              <a:latin typeface="Aptos Light (Body)"/>
            </a:endParaRPr>
          </a:p>
        </p:txBody>
      </p:sp>
    </p:spTree>
    <p:extLst>
      <p:ext uri="{BB962C8B-B14F-4D97-AF65-F5344CB8AC3E}">
        <p14:creationId xmlns:p14="http://schemas.microsoft.com/office/powerpoint/2010/main" val="256810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1000"/>
                                        <p:tgtEl>
                                          <p:spTgt spid="9">
                                            <p:txEl>
                                              <p:pRg st="3" end="3"/>
                                            </p:txEl>
                                          </p:spTgt>
                                        </p:tgtEl>
                                      </p:cBhvr>
                                    </p:animEffect>
                                    <p:anim calcmode="lin" valueType="num">
                                      <p:cBhvr>
                                        <p:cTn id="29"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7616E-0477-A63C-B527-FC693E1F0A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9452ED-C09B-483B-6291-E9F520B3E16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13E3C333-C5D7-777C-314B-D65C7ED26BA9}"/>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9E064FEA-69A1-B189-5E18-8B66E4351F86}"/>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FACAE39C-96D0-7552-363F-6FD3BB5AA711}"/>
              </a:ext>
            </a:extLst>
          </p:cNvPr>
          <p:cNvSpPr txBox="1">
            <a:spLocks/>
          </p:cNvSpPr>
          <p:nvPr/>
        </p:nvSpPr>
        <p:spPr>
          <a:xfrm>
            <a:off x="546256" y="2400633"/>
            <a:ext cx="11099487" cy="300227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US" sz="5000" b="1" dirty="0">
                <a:latin typeface="Lato" panose="020F0502020204030203" pitchFamily="34" charset="0"/>
                <a:ea typeface="Lato" panose="020F0502020204030203" pitchFamily="34" charset="0"/>
                <a:cs typeface="Lato" panose="020F0502020204030203" pitchFamily="34" charset="0"/>
                <a:sym typeface="Playfair Display"/>
              </a:rPr>
              <a:t>3. Brief overview of Esaltare Dekör</a:t>
            </a:r>
          </a:p>
          <a:p>
            <a:pPr>
              <a:spcBef>
                <a:spcPts val="0"/>
              </a:spcBef>
            </a:pPr>
            <a:endParaRPr lang="en-US" b="1" dirty="0">
              <a:latin typeface="Aptos Light (Body)"/>
            </a:endParaRPr>
          </a:p>
          <a:p>
            <a:pPr lvl="0">
              <a:spcBef>
                <a:spcPts val="0"/>
              </a:spcBef>
            </a:pPr>
            <a:endParaRPr lang="en-US" b="1" dirty="0">
              <a:latin typeface="Lato" panose="020F0502020204030203" pitchFamily="34" charset="0"/>
              <a:ea typeface="Lato" panose="020F0502020204030203" pitchFamily="34" charset="0"/>
              <a:cs typeface="Lato" panose="020F0502020204030203" pitchFamily="34" charset="0"/>
              <a:sym typeface="Playfair Display"/>
            </a:endParaRPr>
          </a:p>
        </p:txBody>
      </p:sp>
      <p:sp>
        <p:nvSpPr>
          <p:cNvPr id="5" name="Google Shape;260;p38">
            <a:extLst>
              <a:ext uri="{FF2B5EF4-FFF2-40B4-BE49-F238E27FC236}">
                <a16:creationId xmlns:a16="http://schemas.microsoft.com/office/drawing/2014/main" id="{8479A09E-2A9D-1A44-0916-0E6F4056C398}"/>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Tree>
    <p:extLst>
      <p:ext uri="{BB962C8B-B14F-4D97-AF65-F5344CB8AC3E}">
        <p14:creationId xmlns:p14="http://schemas.microsoft.com/office/powerpoint/2010/main" val="3821128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87E1B-5669-FF81-A79B-609A406F49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38E11B-D8E5-73CD-BC23-0FB8ED2DE617}"/>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F39120A7-A309-86C2-D790-5638A7AC01DB}"/>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E97423FD-D702-CB6E-34F6-7165517E900F}"/>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B074B84A-04DD-4461-7846-CFB0D398DDF6}"/>
              </a:ext>
            </a:extLst>
          </p:cNvPr>
          <p:cNvSpPr txBox="1">
            <a:spLocks/>
          </p:cNvSpPr>
          <p:nvPr/>
        </p:nvSpPr>
        <p:spPr>
          <a:xfrm>
            <a:off x="649941" y="86376"/>
            <a:ext cx="10515600" cy="132556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dirty="0">
                <a:latin typeface="Lato" panose="020F0502020204030203" pitchFamily="34" charset="0"/>
                <a:ea typeface="Lato" panose="020F0502020204030203" pitchFamily="34" charset="0"/>
                <a:cs typeface="Lato" panose="020F0502020204030203" pitchFamily="34" charset="0"/>
              </a:rPr>
              <a:t>Brief overview of Esaltare Dekör</a:t>
            </a:r>
          </a:p>
        </p:txBody>
      </p:sp>
      <p:sp>
        <p:nvSpPr>
          <p:cNvPr id="5" name="Google Shape;260;p38">
            <a:extLst>
              <a:ext uri="{FF2B5EF4-FFF2-40B4-BE49-F238E27FC236}">
                <a16:creationId xmlns:a16="http://schemas.microsoft.com/office/drawing/2014/main" id="{A8E89274-D9CB-925E-CAFB-AC1901F7C6E2}"/>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C3095606-F917-5C72-EE5D-EAD8ACE20BB7}"/>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cxnSp>
        <p:nvCxnSpPr>
          <p:cNvPr id="12" name="Straight Connector 11">
            <a:extLst>
              <a:ext uri="{FF2B5EF4-FFF2-40B4-BE49-F238E27FC236}">
                <a16:creationId xmlns:a16="http://schemas.microsoft.com/office/drawing/2014/main" id="{BCD868BE-77DF-27BC-9193-6E00F5FD35A7}"/>
              </a:ext>
            </a:extLst>
          </p:cNvPr>
          <p:cNvCxnSpPr/>
          <p:nvPr/>
        </p:nvCxnSpPr>
        <p:spPr>
          <a:xfrm>
            <a:off x="792480" y="1308006"/>
            <a:ext cx="10789920" cy="0"/>
          </a:xfrm>
          <a:prstGeom prst="line">
            <a:avLst/>
          </a:prstGeom>
        </p:spPr>
        <p:style>
          <a:lnRef idx="2">
            <a:schemeClr val="dk1"/>
          </a:lnRef>
          <a:fillRef idx="0">
            <a:schemeClr val="dk1"/>
          </a:fillRef>
          <a:effectRef idx="1">
            <a:schemeClr val="dk1"/>
          </a:effectRef>
          <a:fontRef idx="minor">
            <a:schemeClr val="tx1"/>
          </a:fontRef>
        </p:style>
      </p:cxnSp>
      <p:sp>
        <p:nvSpPr>
          <p:cNvPr id="7" name="Content Placeholder 2">
            <a:extLst>
              <a:ext uri="{FF2B5EF4-FFF2-40B4-BE49-F238E27FC236}">
                <a16:creationId xmlns:a16="http://schemas.microsoft.com/office/drawing/2014/main" id="{6F72DACE-3E68-C404-7829-D443FA0EEF84}"/>
              </a:ext>
            </a:extLst>
          </p:cNvPr>
          <p:cNvSpPr txBox="1">
            <a:spLocks/>
          </p:cNvSpPr>
          <p:nvPr/>
        </p:nvSpPr>
        <p:spPr>
          <a:xfrm>
            <a:off x="792890" y="16508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800" b="1" dirty="0">
                <a:latin typeface="Bradley Hand ITC" panose="03070402050302030203" pitchFamily="66" charset="0"/>
                <a:ea typeface="Aptos" panose="020B0004020202020204" pitchFamily="34" charset="0"/>
                <a:cs typeface="Times New Roman" panose="02020603050405020304" pitchFamily="18" charset="0"/>
              </a:rPr>
              <a:t>Esaltare Dekör</a:t>
            </a:r>
            <a:r>
              <a:rPr lang="en-US" sz="1800" b="1" dirty="0"/>
              <a:t> </a:t>
            </a:r>
            <a:r>
              <a:rPr lang="en-US" sz="1800" dirty="0"/>
              <a:t>is an online e-commerce platform tailored for the home decor industry, offering an enhanced and interactive shopping experience.</a:t>
            </a:r>
            <a:endParaRPr lang="ar-EG" sz="1800" dirty="0"/>
          </a:p>
          <a:p>
            <a:pPr algn="just"/>
            <a:endParaRPr lang="ar-EG" sz="1800" dirty="0"/>
          </a:p>
          <a:p>
            <a:pPr marL="285750" indent="-285750" algn="just">
              <a:buFont typeface="Arial" panose="020B0604020202020204" pitchFamily="34" charset="0"/>
              <a:buChar char="•"/>
            </a:pPr>
            <a:r>
              <a:rPr lang="ar-EG" sz="2000" dirty="0">
                <a:latin typeface="Aptos Light (Body)"/>
              </a:rPr>
              <a:t> </a:t>
            </a:r>
            <a:r>
              <a:rPr lang="en-US" sz="2000" b="1" dirty="0">
                <a:latin typeface="Aptos Light (Body)"/>
              </a:rPr>
              <a:t>A key feature is the integration of advanced 3D Design</a:t>
            </a:r>
            <a:endParaRPr lang="ar-EG" sz="2000" b="1" dirty="0">
              <a:latin typeface="Aptos Light (Body)"/>
            </a:endParaRPr>
          </a:p>
          <a:p>
            <a:pPr marL="285750" indent="-285750" algn="just">
              <a:buFont typeface="Arial" panose="020B0604020202020204" pitchFamily="34" charset="0"/>
              <a:buChar char="•"/>
            </a:pPr>
            <a:r>
              <a:rPr lang="ar-EG" sz="2000" b="1" dirty="0">
                <a:latin typeface="Aptos Light (Body)"/>
              </a:rPr>
              <a:t> </a:t>
            </a:r>
            <a:r>
              <a:rPr lang="en-US" sz="2000" b="1" dirty="0">
                <a:latin typeface="Aptos Light (Body)"/>
              </a:rPr>
              <a:t>AI-powered support chatbot</a:t>
            </a:r>
            <a:endParaRPr lang="ar-EG" sz="2000" b="1" dirty="0">
              <a:latin typeface="Aptos Light (Body)"/>
            </a:endParaRPr>
          </a:p>
          <a:p>
            <a:pPr marL="342900" indent="-342900" algn="justLow">
              <a:buFont typeface="Arial" panose="020B0604020202020204" pitchFamily="34" charset="0"/>
              <a:buChar char="•"/>
            </a:pPr>
            <a:r>
              <a:rPr lang="en-US" sz="2000" b="1" dirty="0">
                <a:latin typeface="Aptos Light (Body)"/>
              </a:rPr>
              <a:t>Deliver seamless shopping experience</a:t>
            </a:r>
          </a:p>
          <a:p>
            <a:pPr marL="342900" indent="-342900" algn="justLow">
              <a:buFont typeface="Arial" panose="020B0604020202020204" pitchFamily="34" charset="0"/>
              <a:buChar char="•"/>
            </a:pPr>
            <a:r>
              <a:rPr lang="en-US" sz="2000" b="1" dirty="0">
                <a:latin typeface="Aptos Light (Body)"/>
              </a:rPr>
              <a:t>Empower vendors with tools and Packages  </a:t>
            </a:r>
          </a:p>
          <a:p>
            <a:pPr marL="342900" indent="-342900" algn="justLow">
              <a:buFont typeface="Arial" panose="020B0604020202020204" pitchFamily="34" charset="0"/>
              <a:buChar char="•"/>
            </a:pPr>
            <a:r>
              <a:rPr lang="en-US" sz="2000" b="1" dirty="0">
                <a:latin typeface="Aptos Light (Body)"/>
              </a:rPr>
              <a:t>Enable intelligent assistance</a:t>
            </a:r>
          </a:p>
          <a:p>
            <a:pPr marL="342900" indent="-342900" algn="justLow">
              <a:buFont typeface="Arial" panose="020B0604020202020204" pitchFamily="34" charset="0"/>
              <a:buChar char="•"/>
            </a:pPr>
            <a:r>
              <a:rPr lang="en-US" sz="2000" b="1" dirty="0">
                <a:latin typeface="Aptos Light (Body)"/>
              </a:rPr>
              <a:t>Ensure secure order fulfillment</a:t>
            </a:r>
          </a:p>
          <a:p>
            <a:pPr marL="342900" indent="-342900" algn="justLow">
              <a:buFont typeface="Arial" panose="020B0604020202020204" pitchFamily="34" charset="0"/>
              <a:buChar char="•"/>
            </a:pPr>
            <a:r>
              <a:rPr lang="en-US" sz="2000" b="1" dirty="0">
                <a:latin typeface="Aptos Light (Body)"/>
              </a:rPr>
              <a:t>Full Powered Administration </a:t>
            </a:r>
          </a:p>
          <a:p>
            <a:pPr marL="285750" indent="-285750" algn="just">
              <a:buFont typeface="Arial" panose="020B0604020202020204" pitchFamily="34" charset="0"/>
              <a:buChar char="•"/>
            </a:pPr>
            <a:endParaRPr lang="en-US" sz="1800" b="1" dirty="0">
              <a:latin typeface="Aptos Light (Body)"/>
            </a:endParaRPr>
          </a:p>
        </p:txBody>
      </p:sp>
      <p:pic>
        <p:nvPicPr>
          <p:cNvPr id="11" name="Picture 10" descr="A diagram of a diagram&#10;&#10;AI-generated content may be incorrect.">
            <a:extLst>
              <a:ext uri="{FF2B5EF4-FFF2-40B4-BE49-F238E27FC236}">
                <a16:creationId xmlns:a16="http://schemas.microsoft.com/office/drawing/2014/main" id="{63A6D396-8E5D-54B1-859B-94EF689CC0F4}"/>
              </a:ext>
            </a:extLst>
          </p:cNvPr>
          <p:cNvPicPr>
            <a:picLocks noChangeAspect="1"/>
          </p:cNvPicPr>
          <p:nvPr/>
        </p:nvPicPr>
        <p:blipFill>
          <a:blip r:embed="rId3">
            <a:extLst>
              <a:ext uri="{28A0092B-C50C-407E-A947-70E740481C1C}">
                <a14:useLocalDpi xmlns:a14="http://schemas.microsoft.com/office/drawing/2010/main" val="0"/>
              </a:ext>
            </a:extLst>
          </a:blip>
          <a:srcRect t="15949"/>
          <a:stretch>
            <a:fillRect/>
          </a:stretch>
        </p:blipFill>
        <p:spPr>
          <a:xfrm>
            <a:off x="6763110" y="2316163"/>
            <a:ext cx="5203338" cy="4130499"/>
          </a:xfrm>
          <a:prstGeom prst="rect">
            <a:avLst/>
          </a:prstGeom>
          <a:effectLst>
            <a:outerShdw blurRad="292100" dist="12700" dir="10620000" algn="ctr" rotWithShape="0">
              <a:schemeClr val="tx1">
                <a:alpha val="53000"/>
              </a:schemeClr>
            </a:outerShdw>
          </a:effectLst>
        </p:spPr>
      </p:pic>
    </p:spTree>
    <p:extLst>
      <p:ext uri="{BB962C8B-B14F-4D97-AF65-F5344CB8AC3E}">
        <p14:creationId xmlns:p14="http://schemas.microsoft.com/office/powerpoint/2010/main" val="378717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1000"/>
                                        <p:tgtEl>
                                          <p:spTgt spid="7">
                                            <p:txEl>
                                              <p:pRg st="3" end="3"/>
                                            </p:txEl>
                                          </p:spTgt>
                                        </p:tgtEl>
                                      </p:cBhvr>
                                    </p:animEffect>
                                    <p:anim calcmode="lin" valueType="num">
                                      <p:cBhvr>
                                        <p:cTn id="2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1000"/>
                                        <p:tgtEl>
                                          <p:spTgt spid="7">
                                            <p:txEl>
                                              <p:pRg st="4" end="4"/>
                                            </p:txEl>
                                          </p:spTgt>
                                        </p:tgtEl>
                                      </p:cBhvr>
                                    </p:animEffect>
                                    <p:anim calcmode="lin" valueType="num">
                                      <p:cBhvr>
                                        <p:cTn id="29"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animEffect transition="in" filter="fade">
                                      <p:cBhvr>
                                        <p:cTn id="35" dur="1000"/>
                                        <p:tgtEl>
                                          <p:spTgt spid="7">
                                            <p:txEl>
                                              <p:pRg st="5" end="5"/>
                                            </p:txEl>
                                          </p:spTgt>
                                        </p:tgtEl>
                                      </p:cBhvr>
                                    </p:animEffect>
                                    <p:anim calcmode="lin" valueType="num">
                                      <p:cBhvr>
                                        <p:cTn id="36"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7">
                                            <p:txEl>
                                              <p:pRg st="6" end="6"/>
                                            </p:txEl>
                                          </p:spTgt>
                                        </p:tgtEl>
                                        <p:attrNameLst>
                                          <p:attrName>style.visibility</p:attrName>
                                        </p:attrNameLst>
                                      </p:cBhvr>
                                      <p:to>
                                        <p:strVal val="visible"/>
                                      </p:to>
                                    </p:set>
                                    <p:animEffect transition="in" filter="fade">
                                      <p:cBhvr>
                                        <p:cTn id="42" dur="1000"/>
                                        <p:tgtEl>
                                          <p:spTgt spid="7">
                                            <p:txEl>
                                              <p:pRg st="6" end="6"/>
                                            </p:txEl>
                                          </p:spTgt>
                                        </p:tgtEl>
                                      </p:cBhvr>
                                    </p:animEffect>
                                    <p:anim calcmode="lin" valueType="num">
                                      <p:cBhvr>
                                        <p:cTn id="43"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animEffect transition="in" filter="fade">
                                      <p:cBhvr>
                                        <p:cTn id="49" dur="1000"/>
                                        <p:tgtEl>
                                          <p:spTgt spid="7">
                                            <p:txEl>
                                              <p:pRg st="7" end="7"/>
                                            </p:txEl>
                                          </p:spTgt>
                                        </p:tgtEl>
                                      </p:cBhvr>
                                    </p:animEffect>
                                    <p:anim calcmode="lin" valueType="num">
                                      <p:cBhvr>
                                        <p:cTn id="50"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nodeType="clickEffect">
                                  <p:stCondLst>
                                    <p:cond delay="0"/>
                                  </p:stCondLst>
                                  <p:childTnLst>
                                    <p:set>
                                      <p:cBhvr>
                                        <p:cTn id="55" dur="1" fill="hold">
                                          <p:stCondLst>
                                            <p:cond delay="0"/>
                                          </p:stCondLst>
                                        </p:cTn>
                                        <p:tgtEl>
                                          <p:spTgt spid="7">
                                            <p:txEl>
                                              <p:pRg st="8" end="8"/>
                                            </p:txEl>
                                          </p:spTgt>
                                        </p:tgtEl>
                                        <p:attrNameLst>
                                          <p:attrName>style.visibility</p:attrName>
                                        </p:attrNameLst>
                                      </p:cBhvr>
                                      <p:to>
                                        <p:strVal val="visible"/>
                                      </p:to>
                                    </p:set>
                                    <p:animEffect transition="in" filter="fade">
                                      <p:cBhvr>
                                        <p:cTn id="56" dur="1000"/>
                                        <p:tgtEl>
                                          <p:spTgt spid="7">
                                            <p:txEl>
                                              <p:pRg st="8" end="8"/>
                                            </p:txEl>
                                          </p:spTgt>
                                        </p:tgtEl>
                                      </p:cBhvr>
                                    </p:animEffect>
                                    <p:anim calcmode="lin" valueType="num">
                                      <p:cBhvr>
                                        <p:cTn id="57"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3382-438E-887D-4098-E29DD8D85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2A0D90-C759-5031-C1FE-EC8C579A86E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1F2D8B40-5C97-0216-5718-EE3A0F1DC464}"/>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77FC1832-85BC-3A21-8E80-0744364A5A97}"/>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7D237082-F888-65F3-7EBC-C0756028795B}"/>
              </a:ext>
            </a:extLst>
          </p:cNvPr>
          <p:cNvSpPr txBox="1">
            <a:spLocks/>
          </p:cNvSpPr>
          <p:nvPr/>
        </p:nvSpPr>
        <p:spPr>
          <a:xfrm>
            <a:off x="649941" y="86376"/>
            <a:ext cx="10515600" cy="132556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dirty="0">
                <a:latin typeface="Lato" panose="020F0502020204030203" pitchFamily="34" charset="0"/>
                <a:ea typeface="Lato" panose="020F0502020204030203" pitchFamily="34" charset="0"/>
                <a:cs typeface="Lato" panose="020F0502020204030203" pitchFamily="34" charset="0"/>
              </a:rPr>
              <a:t>Brief overview of Esaltare Dekör</a:t>
            </a:r>
          </a:p>
        </p:txBody>
      </p:sp>
      <p:sp>
        <p:nvSpPr>
          <p:cNvPr id="5" name="Google Shape;260;p38">
            <a:extLst>
              <a:ext uri="{FF2B5EF4-FFF2-40B4-BE49-F238E27FC236}">
                <a16:creationId xmlns:a16="http://schemas.microsoft.com/office/drawing/2014/main" id="{8CA5AB08-249A-DFDC-FEFD-1F349DA75F4E}"/>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73A7873F-F724-5842-0C36-38A12039E726}"/>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cxnSp>
        <p:nvCxnSpPr>
          <p:cNvPr id="12" name="Straight Connector 11">
            <a:extLst>
              <a:ext uri="{FF2B5EF4-FFF2-40B4-BE49-F238E27FC236}">
                <a16:creationId xmlns:a16="http://schemas.microsoft.com/office/drawing/2014/main" id="{7071B21B-97A7-D919-083B-661CC842F9F6}"/>
              </a:ext>
            </a:extLst>
          </p:cNvPr>
          <p:cNvCxnSpPr/>
          <p:nvPr/>
        </p:nvCxnSpPr>
        <p:spPr>
          <a:xfrm>
            <a:off x="792480" y="1308006"/>
            <a:ext cx="10789920" cy="0"/>
          </a:xfrm>
          <a:prstGeom prst="line">
            <a:avLst/>
          </a:prstGeom>
        </p:spPr>
        <p:style>
          <a:lnRef idx="2">
            <a:schemeClr val="dk1"/>
          </a:lnRef>
          <a:fillRef idx="0">
            <a:schemeClr val="dk1"/>
          </a:fillRef>
          <a:effectRef idx="1">
            <a:schemeClr val="dk1"/>
          </a:effectRef>
          <a:fontRef idx="minor">
            <a:schemeClr val="tx1"/>
          </a:fontRef>
        </p:style>
      </p:cxnSp>
      <p:sp>
        <p:nvSpPr>
          <p:cNvPr id="7" name="Content Placeholder 2">
            <a:extLst>
              <a:ext uri="{FF2B5EF4-FFF2-40B4-BE49-F238E27FC236}">
                <a16:creationId xmlns:a16="http://schemas.microsoft.com/office/drawing/2014/main" id="{7AB8E1CE-7BEC-E435-B665-8D362F3476BA}"/>
              </a:ext>
            </a:extLst>
          </p:cNvPr>
          <p:cNvSpPr txBox="1">
            <a:spLocks/>
          </p:cNvSpPr>
          <p:nvPr/>
        </p:nvSpPr>
        <p:spPr>
          <a:xfrm>
            <a:off x="792890" y="16508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a:latin typeface="Bradley Hand ITC" panose="03070402050302030203" pitchFamily="66" charset="0"/>
                <a:ea typeface="Aptos" panose="020B0004020202020204" pitchFamily="34" charset="0"/>
                <a:cs typeface="Times New Roman" panose="02020603050405020304" pitchFamily="18" charset="0"/>
              </a:rPr>
              <a:t>Esaltare Dekör</a:t>
            </a:r>
            <a:r>
              <a:rPr lang="ar-EG" sz="1800" b="1" dirty="0">
                <a:latin typeface="Bradley Hand ITC" panose="03070402050302030203" pitchFamily="66" charset="0"/>
                <a:ea typeface="Aptos" panose="020B0004020202020204" pitchFamily="34" charset="0"/>
                <a:cs typeface="Times New Roman" panose="02020603050405020304" pitchFamily="18" charset="0"/>
              </a:rPr>
              <a:t> </a:t>
            </a:r>
            <a:r>
              <a:rPr lang="en-US" sz="1800" b="1" dirty="0">
                <a:latin typeface="Bradley Hand ITC" panose="03070402050302030203" pitchFamily="66" charset="0"/>
                <a:ea typeface="Aptos" panose="020B0004020202020204" pitchFamily="34" charset="0"/>
                <a:cs typeface="Times New Roman" panose="02020603050405020304" pitchFamily="18" charset="0"/>
              </a:rPr>
              <a:t>Core</a:t>
            </a:r>
            <a:r>
              <a:rPr lang="en-US" sz="1800" b="1" dirty="0">
                <a:latin typeface="Aptos Light (Body)"/>
                <a:ea typeface="Aptos" panose="020B0004020202020204" pitchFamily="34" charset="0"/>
                <a:cs typeface="Times New Roman" panose="02020603050405020304" pitchFamily="18" charset="0"/>
              </a:rPr>
              <a:t> </a:t>
            </a:r>
            <a:r>
              <a:rPr lang="en-US" sz="1800" dirty="0">
                <a:latin typeface="Abadi" panose="020B0604020104020204" pitchFamily="34" charset="0"/>
              </a:rPr>
              <a:t>Our platform is designed to serve </a:t>
            </a:r>
            <a:r>
              <a:rPr lang="en-US" sz="1800" b="1" dirty="0">
                <a:latin typeface="Abadi" panose="020B0604020104020204" pitchFamily="34" charset="0"/>
              </a:rPr>
              <a:t>three core user groups</a:t>
            </a:r>
            <a:r>
              <a:rPr lang="en-US" sz="1800" dirty="0">
                <a:latin typeface="Abadi" panose="020B0604020104020204" pitchFamily="34" charset="0"/>
              </a:rPr>
              <a:t>:</a:t>
            </a:r>
          </a:p>
          <a:p>
            <a:pPr algn="l"/>
            <a:endParaRPr lang="en-US" sz="1800" dirty="0"/>
          </a:p>
          <a:p>
            <a:pPr algn="l"/>
            <a:r>
              <a:rPr lang="en-US" sz="1800" b="1" dirty="0">
                <a:latin typeface="Abadi" panose="020B0604020104020204" pitchFamily="34" charset="0"/>
              </a:rPr>
              <a:t>Customers : </a:t>
            </a:r>
            <a:r>
              <a:rPr lang="en-US" sz="1800" dirty="0">
                <a:latin typeface="Abadi" panose="020B0604020104020204" pitchFamily="34" charset="0"/>
              </a:rPr>
              <a:t> who seek an intuitive and tailored shopping experience</a:t>
            </a:r>
          </a:p>
          <a:p>
            <a:pPr algn="l"/>
            <a:r>
              <a:rPr lang="en-US" sz="1800" b="1" dirty="0">
                <a:latin typeface="Abadi" panose="020B0604020104020204" pitchFamily="34" charset="0"/>
              </a:rPr>
              <a:t>Vendors : </a:t>
            </a:r>
            <a:r>
              <a:rPr lang="en-US" sz="1800" dirty="0">
                <a:latin typeface="Abadi" panose="020B0604020104020204" pitchFamily="34" charset="0"/>
              </a:rPr>
              <a:t>who need efficient tools to manage product listings and sales operations</a:t>
            </a:r>
          </a:p>
          <a:p>
            <a:pPr algn="l"/>
            <a:r>
              <a:rPr lang="en-US" sz="1800" b="1" dirty="0">
                <a:latin typeface="Abadi" panose="020B0604020104020204" pitchFamily="34" charset="0"/>
              </a:rPr>
              <a:t>Administrators</a:t>
            </a:r>
            <a:r>
              <a:rPr lang="en-US" sz="1800" dirty="0">
                <a:latin typeface="Abadi" panose="020B0604020104020204" pitchFamily="34" charset="0"/>
              </a:rPr>
              <a:t>: who require robust systems for platform management, analytics, and quality assurance.</a:t>
            </a:r>
          </a:p>
          <a:p>
            <a:pPr marL="285750" indent="-285750" algn="l">
              <a:buFont typeface="Arial" panose="020B0604020202020204" pitchFamily="34" charset="0"/>
              <a:buChar char="•"/>
            </a:pPr>
            <a:endParaRPr lang="en-US" sz="1800" b="1" dirty="0">
              <a:latin typeface="Aptos Light (Body)"/>
            </a:endParaRPr>
          </a:p>
        </p:txBody>
      </p:sp>
      <p:pic>
        <p:nvPicPr>
          <p:cNvPr id="10" name="Picture 9" descr="A diagram of a customer&#10;&#10;AI-generated content may be incorrect.">
            <a:extLst>
              <a:ext uri="{FF2B5EF4-FFF2-40B4-BE49-F238E27FC236}">
                <a16:creationId xmlns:a16="http://schemas.microsoft.com/office/drawing/2014/main" id="{4161FAF7-BF96-0BA0-269D-03B3F51517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308" y="3178204"/>
            <a:ext cx="7655611" cy="4457697"/>
          </a:xfrm>
          <a:prstGeom prst="rect">
            <a:avLst/>
          </a:prstGeom>
          <a:effectLst>
            <a:outerShdw blurRad="482600" dir="14040000" algn="ctr" rotWithShape="0">
              <a:schemeClr val="tx1">
                <a:alpha val="19000"/>
              </a:schemeClr>
            </a:outerShdw>
          </a:effectLst>
        </p:spPr>
      </p:pic>
    </p:spTree>
    <p:extLst>
      <p:ext uri="{BB962C8B-B14F-4D97-AF65-F5344CB8AC3E}">
        <p14:creationId xmlns:p14="http://schemas.microsoft.com/office/powerpoint/2010/main" val="2217949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759F3-3CE7-0DAC-310C-875C78B059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5DD1D4-B7A2-E730-294A-43CB35229584}"/>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AF9A3955-01A9-71C5-2503-6716631A731E}"/>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63A6487E-A599-8961-6702-8E235B697C64}"/>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0B090CB8-3925-38A4-DDE4-E6D5E6F9FE2C}"/>
              </a:ext>
            </a:extLst>
          </p:cNvPr>
          <p:cNvSpPr txBox="1">
            <a:spLocks/>
          </p:cNvSpPr>
          <p:nvPr/>
        </p:nvSpPr>
        <p:spPr>
          <a:xfrm>
            <a:off x="649940" y="86376"/>
            <a:ext cx="11758369" cy="132556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dirty="0">
                <a:latin typeface="Lato" panose="020F0502020204030203" pitchFamily="34" charset="0"/>
                <a:ea typeface="Lato" panose="020F0502020204030203" pitchFamily="34" charset="0"/>
                <a:cs typeface="Lato" panose="020F0502020204030203" pitchFamily="34" charset="0"/>
              </a:rPr>
              <a:t>Esaltare Dekör</a:t>
            </a:r>
            <a:r>
              <a:rPr lang="ar-EG" sz="4800" b="1" dirty="0">
                <a:latin typeface="Lato" panose="020F0502020204030203" pitchFamily="34" charset="0"/>
                <a:ea typeface="Lato" panose="020F0502020204030203" pitchFamily="34" charset="0"/>
                <a:cs typeface="Times New Roman" panose="02020603050405020304" pitchFamily="18" charset="0"/>
              </a:rPr>
              <a:t> </a:t>
            </a:r>
            <a:r>
              <a:rPr lang="en-US" sz="4800" b="1" dirty="0">
                <a:latin typeface="Lato" panose="020F0502020204030203" pitchFamily="34" charset="0"/>
                <a:ea typeface="Lato" panose="020F0502020204030203" pitchFamily="34" charset="0"/>
                <a:cs typeface="Lato" panose="020F0502020204030203" pitchFamily="34" charset="0"/>
              </a:rPr>
              <a:t>System Architecture</a:t>
            </a:r>
          </a:p>
        </p:txBody>
      </p:sp>
      <p:sp>
        <p:nvSpPr>
          <p:cNvPr id="5" name="Google Shape;260;p38">
            <a:extLst>
              <a:ext uri="{FF2B5EF4-FFF2-40B4-BE49-F238E27FC236}">
                <a16:creationId xmlns:a16="http://schemas.microsoft.com/office/drawing/2014/main" id="{BBD547E4-8F14-3EE7-3DC2-1C1561445F50}"/>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73AF8EC9-B331-F1E4-8B11-876E9D41DEA3}"/>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cxnSp>
        <p:nvCxnSpPr>
          <p:cNvPr id="12" name="Straight Connector 11">
            <a:extLst>
              <a:ext uri="{FF2B5EF4-FFF2-40B4-BE49-F238E27FC236}">
                <a16:creationId xmlns:a16="http://schemas.microsoft.com/office/drawing/2014/main" id="{B744E448-00FF-C347-3EF7-895FCE5133E2}"/>
              </a:ext>
            </a:extLst>
          </p:cNvPr>
          <p:cNvCxnSpPr/>
          <p:nvPr/>
        </p:nvCxnSpPr>
        <p:spPr>
          <a:xfrm>
            <a:off x="792480" y="1308006"/>
            <a:ext cx="10789920" cy="0"/>
          </a:xfrm>
          <a:prstGeom prst="line">
            <a:avLst/>
          </a:prstGeom>
        </p:spPr>
        <p:style>
          <a:lnRef idx="2">
            <a:schemeClr val="dk1"/>
          </a:lnRef>
          <a:fillRef idx="0">
            <a:schemeClr val="dk1"/>
          </a:fillRef>
          <a:effectRef idx="1">
            <a:schemeClr val="dk1"/>
          </a:effectRef>
          <a:fontRef idx="minor">
            <a:schemeClr val="tx1"/>
          </a:fontRef>
        </p:style>
      </p:cxnSp>
      <p:sp>
        <p:nvSpPr>
          <p:cNvPr id="13" name="Rectangle: Rounded Corners 12">
            <a:extLst>
              <a:ext uri="{FF2B5EF4-FFF2-40B4-BE49-F238E27FC236}">
                <a16:creationId xmlns:a16="http://schemas.microsoft.com/office/drawing/2014/main" id="{93E66675-178B-2840-925F-364D0660CF76}"/>
              </a:ext>
            </a:extLst>
          </p:cNvPr>
          <p:cNvSpPr/>
          <p:nvPr/>
        </p:nvSpPr>
        <p:spPr>
          <a:xfrm>
            <a:off x="1721878" y="1437821"/>
            <a:ext cx="1653540" cy="1539240"/>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Rectangle: Rounded Corners 13">
            <a:extLst>
              <a:ext uri="{FF2B5EF4-FFF2-40B4-BE49-F238E27FC236}">
                <a16:creationId xmlns:a16="http://schemas.microsoft.com/office/drawing/2014/main" id="{0EEADE80-404F-8A4B-5359-E65012B455BE}"/>
              </a:ext>
            </a:extLst>
          </p:cNvPr>
          <p:cNvSpPr/>
          <p:nvPr/>
        </p:nvSpPr>
        <p:spPr>
          <a:xfrm>
            <a:off x="294640" y="4051936"/>
            <a:ext cx="3612259" cy="206997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Rectangle: Rounded Corners 14">
            <a:extLst>
              <a:ext uri="{FF2B5EF4-FFF2-40B4-BE49-F238E27FC236}">
                <a16:creationId xmlns:a16="http://schemas.microsoft.com/office/drawing/2014/main" id="{D65D45A0-7B86-1346-08A3-E0CC81E7E35C}"/>
              </a:ext>
            </a:extLst>
          </p:cNvPr>
          <p:cNvSpPr/>
          <p:nvPr/>
        </p:nvSpPr>
        <p:spPr>
          <a:xfrm>
            <a:off x="550272" y="4388247"/>
            <a:ext cx="1259013" cy="1259840"/>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Rectangle: Rounded Corners 15">
            <a:extLst>
              <a:ext uri="{FF2B5EF4-FFF2-40B4-BE49-F238E27FC236}">
                <a16:creationId xmlns:a16="http://schemas.microsoft.com/office/drawing/2014/main" id="{01D35737-A86F-E9A3-6074-03909286EE94}"/>
              </a:ext>
            </a:extLst>
          </p:cNvPr>
          <p:cNvSpPr/>
          <p:nvPr/>
        </p:nvSpPr>
        <p:spPr>
          <a:xfrm>
            <a:off x="2158100" y="4293076"/>
            <a:ext cx="1301765" cy="1362103"/>
          </a:xfrm>
          <a:prstGeom prst="roundRect">
            <a:avLst/>
          </a:prstGeom>
          <a:solidFill>
            <a:schemeClr val="bg1">
              <a:lumMod val="95000"/>
            </a:schemeClr>
          </a:solidFill>
          <a:ln>
            <a:prstDash val="sysDot"/>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Rectangle: Rounded Corners 16">
            <a:extLst>
              <a:ext uri="{FF2B5EF4-FFF2-40B4-BE49-F238E27FC236}">
                <a16:creationId xmlns:a16="http://schemas.microsoft.com/office/drawing/2014/main" id="{F05D365D-7B0F-05F0-8135-E89E9647A175}"/>
              </a:ext>
            </a:extLst>
          </p:cNvPr>
          <p:cNvSpPr/>
          <p:nvPr/>
        </p:nvSpPr>
        <p:spPr>
          <a:xfrm>
            <a:off x="8842976" y="1494339"/>
            <a:ext cx="1653540" cy="153924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8" name="Picture 17">
            <a:extLst>
              <a:ext uri="{FF2B5EF4-FFF2-40B4-BE49-F238E27FC236}">
                <a16:creationId xmlns:a16="http://schemas.microsoft.com/office/drawing/2014/main" id="{3AA931FA-5766-7223-8712-E4635C320A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26685" y="1890990"/>
            <a:ext cx="765810" cy="929005"/>
          </a:xfrm>
          <a:prstGeom prst="rect">
            <a:avLst/>
          </a:prstGeom>
          <a:noFill/>
          <a:ln>
            <a:noFill/>
          </a:ln>
          <a:effectLst>
            <a:outerShdw blurRad="50800" dist="38100" algn="l" rotWithShape="0">
              <a:prstClr val="black">
                <a:alpha val="40000"/>
              </a:prstClr>
            </a:outerShdw>
          </a:effectLst>
        </p:spPr>
      </p:pic>
      <p:sp>
        <p:nvSpPr>
          <p:cNvPr id="19" name="Text Box 27">
            <a:extLst>
              <a:ext uri="{FF2B5EF4-FFF2-40B4-BE49-F238E27FC236}">
                <a16:creationId xmlns:a16="http://schemas.microsoft.com/office/drawing/2014/main" id="{01A9D9FA-BE6E-0670-7F1B-199193375C1E}"/>
              </a:ext>
            </a:extLst>
          </p:cNvPr>
          <p:cNvSpPr txBox="1">
            <a:spLocks noChangeArrowheads="1"/>
          </p:cNvSpPr>
          <p:nvPr/>
        </p:nvSpPr>
        <p:spPr bwMode="auto">
          <a:xfrm>
            <a:off x="9048969" y="1488622"/>
            <a:ext cx="1150938" cy="415925"/>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Bradley Hand ITC" panose="03070402050302030203" pitchFamily="66" charset="0"/>
                <a:ea typeface="Aptos" panose="020B0004020202020204" pitchFamily="34" charset="0"/>
                <a:cs typeface="Arial" panose="020B0604020202020204" pitchFamily="34" charset="0"/>
              </a:rPr>
              <a:t>Admin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Text Box 19">
            <a:extLst>
              <a:ext uri="{FF2B5EF4-FFF2-40B4-BE49-F238E27FC236}">
                <a16:creationId xmlns:a16="http://schemas.microsoft.com/office/drawing/2014/main" id="{55C3C8F5-851F-8B8C-E6E5-27F0C9DD4578}"/>
              </a:ext>
            </a:extLst>
          </p:cNvPr>
          <p:cNvSpPr txBox="1">
            <a:spLocks noChangeArrowheads="1"/>
          </p:cNvSpPr>
          <p:nvPr/>
        </p:nvSpPr>
        <p:spPr bwMode="auto">
          <a:xfrm>
            <a:off x="1929918" y="1534376"/>
            <a:ext cx="1150938" cy="415925"/>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Bradley Hand ITC" panose="03070402050302030203" pitchFamily="66" charset="0"/>
                <a:ea typeface="Aptos" panose="020B0004020202020204" pitchFamily="34" charset="0"/>
                <a:cs typeface="Arial" panose="020B0604020202020204" pitchFamily="34" charset="0"/>
              </a:rPr>
              <a:t>Chatbot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Text Box 28">
            <a:extLst>
              <a:ext uri="{FF2B5EF4-FFF2-40B4-BE49-F238E27FC236}">
                <a16:creationId xmlns:a16="http://schemas.microsoft.com/office/drawing/2014/main" id="{940678FC-60CB-0D6A-7396-1452A5562B0E}"/>
              </a:ext>
            </a:extLst>
          </p:cNvPr>
          <p:cNvSpPr txBox="1">
            <a:spLocks noChangeArrowheads="1"/>
          </p:cNvSpPr>
          <p:nvPr/>
        </p:nvSpPr>
        <p:spPr bwMode="auto">
          <a:xfrm>
            <a:off x="1369951" y="3974947"/>
            <a:ext cx="1150938" cy="415925"/>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Bradley Hand ITC" panose="03070402050302030203" pitchFamily="66" charset="0"/>
                <a:ea typeface="Aptos" panose="020B0004020202020204" pitchFamily="34" charset="0"/>
                <a:cs typeface="Arial" panose="020B0604020202020204" pitchFamily="34" charset="0"/>
              </a:rPr>
              <a:t>Client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 name="Text Box 29">
            <a:extLst>
              <a:ext uri="{FF2B5EF4-FFF2-40B4-BE49-F238E27FC236}">
                <a16:creationId xmlns:a16="http://schemas.microsoft.com/office/drawing/2014/main" id="{C6F3EA15-079D-24B8-7E85-466B179F9CB7}"/>
              </a:ext>
            </a:extLst>
          </p:cNvPr>
          <p:cNvSpPr txBox="1">
            <a:spLocks noChangeArrowheads="1"/>
          </p:cNvSpPr>
          <p:nvPr/>
        </p:nvSpPr>
        <p:spPr bwMode="auto">
          <a:xfrm>
            <a:off x="570940" y="4363656"/>
            <a:ext cx="1150938" cy="415925"/>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Bradley Hand ITC" panose="03070402050302030203" pitchFamily="66" charset="0"/>
                <a:ea typeface="Aptos" panose="020B0004020202020204" pitchFamily="34" charset="0"/>
                <a:cs typeface="Arial" panose="020B0604020202020204" pitchFamily="34" charset="0"/>
              </a:rPr>
              <a:t>User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 name="Text Box 18">
            <a:extLst>
              <a:ext uri="{FF2B5EF4-FFF2-40B4-BE49-F238E27FC236}">
                <a16:creationId xmlns:a16="http://schemas.microsoft.com/office/drawing/2014/main" id="{0D0EC209-B7F8-4B55-6B7B-A642A0B356EC}"/>
              </a:ext>
            </a:extLst>
          </p:cNvPr>
          <p:cNvSpPr txBox="1">
            <a:spLocks noChangeArrowheads="1"/>
          </p:cNvSpPr>
          <p:nvPr/>
        </p:nvSpPr>
        <p:spPr bwMode="auto">
          <a:xfrm>
            <a:off x="2223770" y="4293075"/>
            <a:ext cx="1150937" cy="415925"/>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Bradley Hand ITC" panose="03070402050302030203" pitchFamily="66" charset="0"/>
                <a:ea typeface="Aptos" panose="020B0004020202020204" pitchFamily="34" charset="0"/>
                <a:cs typeface="Arial" panose="020B0604020202020204" pitchFamily="34" charset="0"/>
              </a:rPr>
              <a:t>Vendor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Rounded Corners 23">
            <a:extLst>
              <a:ext uri="{FF2B5EF4-FFF2-40B4-BE49-F238E27FC236}">
                <a16:creationId xmlns:a16="http://schemas.microsoft.com/office/drawing/2014/main" id="{17DD98F9-C6B1-8607-186C-6947A8B55475}"/>
              </a:ext>
            </a:extLst>
          </p:cNvPr>
          <p:cNvSpPr/>
          <p:nvPr/>
        </p:nvSpPr>
        <p:spPr>
          <a:xfrm>
            <a:off x="5272881" y="3294063"/>
            <a:ext cx="1501140" cy="1668780"/>
          </a:xfrm>
          <a:prstGeom prst="roundRect">
            <a:avLst/>
          </a:prstGeom>
          <a:solidFill>
            <a:srgbClr val="F0D2D2"/>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Text Box 16">
            <a:extLst>
              <a:ext uri="{FF2B5EF4-FFF2-40B4-BE49-F238E27FC236}">
                <a16:creationId xmlns:a16="http://schemas.microsoft.com/office/drawing/2014/main" id="{06147E57-13EF-6282-3BA6-D5C4A0F4D73D}"/>
              </a:ext>
            </a:extLst>
          </p:cNvPr>
          <p:cNvSpPr txBox="1">
            <a:spLocks noChangeArrowheads="1"/>
          </p:cNvSpPr>
          <p:nvPr/>
        </p:nvSpPr>
        <p:spPr bwMode="auto">
          <a:xfrm>
            <a:off x="5426891" y="3308275"/>
            <a:ext cx="1150938" cy="415925"/>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Bradley Hand ITC" panose="03070402050302030203" pitchFamily="66" charset="0"/>
                <a:ea typeface="Aptos" panose="020B0004020202020204" pitchFamily="34" charset="0"/>
                <a:cs typeface="Arial" panose="020B0604020202020204" pitchFamily="34" charset="0"/>
              </a:rPr>
              <a:t>Backend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 name="Rectangle: Rounded Corners 25">
            <a:extLst>
              <a:ext uri="{FF2B5EF4-FFF2-40B4-BE49-F238E27FC236}">
                <a16:creationId xmlns:a16="http://schemas.microsoft.com/office/drawing/2014/main" id="{49D3E34C-69B9-AEFA-574A-1BC359CC0E0B}"/>
              </a:ext>
            </a:extLst>
          </p:cNvPr>
          <p:cNvSpPr/>
          <p:nvPr/>
        </p:nvSpPr>
        <p:spPr>
          <a:xfrm>
            <a:off x="8926830" y="4768367"/>
            <a:ext cx="1501140" cy="166878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Text Box 14">
            <a:extLst>
              <a:ext uri="{FF2B5EF4-FFF2-40B4-BE49-F238E27FC236}">
                <a16:creationId xmlns:a16="http://schemas.microsoft.com/office/drawing/2014/main" id="{BC2F30EE-7C02-1F2F-78E8-0778E6AAB52A}"/>
              </a:ext>
            </a:extLst>
          </p:cNvPr>
          <p:cNvSpPr txBox="1">
            <a:spLocks noChangeArrowheads="1"/>
          </p:cNvSpPr>
          <p:nvPr/>
        </p:nvSpPr>
        <p:spPr bwMode="auto">
          <a:xfrm>
            <a:off x="9091612" y="4739640"/>
            <a:ext cx="1150938" cy="415925"/>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Bradley Hand ITC" panose="03070402050302030203" pitchFamily="66" charset="0"/>
                <a:ea typeface="Aptos" panose="020B0004020202020204" pitchFamily="34" charset="0"/>
                <a:cs typeface="Arial" panose="020B0604020202020204" pitchFamily="34" charset="0"/>
              </a:rPr>
              <a:t>Database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8" name="Picture 27">
            <a:extLst>
              <a:ext uri="{FF2B5EF4-FFF2-40B4-BE49-F238E27FC236}">
                <a16:creationId xmlns:a16="http://schemas.microsoft.com/office/drawing/2014/main" id="{E07B3B5B-4F58-D1DC-A44F-5228F49261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0857" y="4796111"/>
            <a:ext cx="668655" cy="685800"/>
          </a:xfrm>
          <a:prstGeom prst="rect">
            <a:avLst/>
          </a:prstGeom>
          <a:noFill/>
          <a:ln>
            <a:noFill/>
          </a:ln>
          <a:effectLst>
            <a:outerShdw blurRad="50800" dist="38100" dir="8100000" algn="tr" rotWithShape="0">
              <a:prstClr val="black">
                <a:alpha val="40000"/>
              </a:prstClr>
            </a:outerShdw>
          </a:effectLst>
        </p:spPr>
      </p:pic>
      <p:pic>
        <p:nvPicPr>
          <p:cNvPr id="29" name="Graphic 1">
            <a:extLst>
              <a:ext uri="{FF2B5EF4-FFF2-40B4-BE49-F238E27FC236}">
                <a16:creationId xmlns:a16="http://schemas.microsoft.com/office/drawing/2014/main" id="{12F0D2A0-B465-20EB-443D-E40599F1FDA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2573" t="31610" r="32528" b="31813"/>
          <a:stretch/>
        </p:blipFill>
        <p:spPr bwMode="auto">
          <a:xfrm>
            <a:off x="2405759" y="4739402"/>
            <a:ext cx="708660" cy="728980"/>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30" name="Picture 29" descr="A blue and white logo&#10;&#10;AI-generated content may be incorrect.">
            <a:extLst>
              <a:ext uri="{FF2B5EF4-FFF2-40B4-BE49-F238E27FC236}">
                <a16:creationId xmlns:a16="http://schemas.microsoft.com/office/drawing/2014/main" id="{654F6FB4-075F-2725-D21F-EFDA6185E16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51062" y="1990050"/>
            <a:ext cx="854075" cy="768985"/>
          </a:xfrm>
          <a:prstGeom prst="rect">
            <a:avLst/>
          </a:prstGeom>
          <a:effectLst>
            <a:outerShdw blurRad="63500" sx="102000" sy="102000" algn="ctr" rotWithShape="0">
              <a:prstClr val="black">
                <a:alpha val="40000"/>
              </a:prstClr>
            </a:outerShdw>
          </a:effectLst>
        </p:spPr>
      </p:pic>
      <p:pic>
        <p:nvPicPr>
          <p:cNvPr id="2058" name="Picture 63" descr="A computer screen shot&#10;&#10;AI-generated content may be incorrect.">
            <a:extLst>
              <a:ext uri="{FF2B5EF4-FFF2-40B4-BE49-F238E27FC236}">
                <a16:creationId xmlns:a16="http://schemas.microsoft.com/office/drawing/2014/main" id="{F07CD36C-503F-ECDD-A6D2-238238F546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30952" t="43141" r="33681" b="39436"/>
          <a:stretch>
            <a:fillRect/>
          </a:stretch>
        </p:blipFill>
        <p:spPr bwMode="auto">
          <a:xfrm>
            <a:off x="5431551" y="3887789"/>
            <a:ext cx="1033463" cy="7207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A green and black logo&#10;&#10;Description automatically generated with medium confidence">
            <a:extLst>
              <a:ext uri="{FF2B5EF4-FFF2-40B4-BE49-F238E27FC236}">
                <a16:creationId xmlns:a16="http://schemas.microsoft.com/office/drawing/2014/main" id="{255FFAE4-5628-39D7-7D18-F63E62480D7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9164" t="40649" r="38885" b="42240"/>
          <a:stretch/>
        </p:blipFill>
        <p:spPr bwMode="auto">
          <a:xfrm>
            <a:off x="9237345" y="5102543"/>
            <a:ext cx="880110" cy="970280"/>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cxnSp>
        <p:nvCxnSpPr>
          <p:cNvPr id="32" name="Straight Arrow Connector 31">
            <a:extLst>
              <a:ext uri="{FF2B5EF4-FFF2-40B4-BE49-F238E27FC236}">
                <a16:creationId xmlns:a16="http://schemas.microsoft.com/office/drawing/2014/main" id="{22C6A809-2017-F655-F725-B89CFDB8CA96}"/>
              </a:ext>
            </a:extLst>
          </p:cNvPr>
          <p:cNvCxnSpPr>
            <a:cxnSpLocks/>
            <a:endCxn id="14" idx="3"/>
          </p:cNvCxnSpPr>
          <p:nvPr/>
        </p:nvCxnSpPr>
        <p:spPr>
          <a:xfrm flipH="1">
            <a:off x="3906899" y="4563975"/>
            <a:ext cx="1365982" cy="52294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95F2D371-B9A1-F065-E824-9D65E31CBF7D}"/>
              </a:ext>
            </a:extLst>
          </p:cNvPr>
          <p:cNvCxnSpPr>
            <a:cxnSpLocks/>
          </p:cNvCxnSpPr>
          <p:nvPr/>
        </p:nvCxnSpPr>
        <p:spPr>
          <a:xfrm>
            <a:off x="3431858" y="2382989"/>
            <a:ext cx="1841023" cy="1281913"/>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6486CFDC-383A-0D98-8519-C0D958AA1F68}"/>
              </a:ext>
            </a:extLst>
          </p:cNvPr>
          <p:cNvCxnSpPr>
            <a:cxnSpLocks/>
          </p:cNvCxnSpPr>
          <p:nvPr/>
        </p:nvCxnSpPr>
        <p:spPr>
          <a:xfrm flipH="1">
            <a:off x="6801961" y="2569295"/>
            <a:ext cx="2014623" cy="133214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2053" name="Picture 72" descr="A neon colored gear with text&#10;&#10;Description automatically generated with medium confidence">
            <a:extLst>
              <a:ext uri="{FF2B5EF4-FFF2-40B4-BE49-F238E27FC236}">
                <a16:creationId xmlns:a16="http://schemas.microsoft.com/office/drawing/2014/main" id="{78C760FC-FF62-451C-8A9E-D8EDB80C1F3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36435" t="43304" r="30693" b="33644"/>
          <a:stretch>
            <a:fillRect/>
          </a:stretch>
        </p:blipFill>
        <p:spPr bwMode="auto">
          <a:xfrm>
            <a:off x="7382413" y="2867100"/>
            <a:ext cx="390525" cy="387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neon colored gear with text&#10;&#10;Description automatically generated with medium confidence">
            <a:extLst>
              <a:ext uri="{FF2B5EF4-FFF2-40B4-BE49-F238E27FC236}">
                <a16:creationId xmlns:a16="http://schemas.microsoft.com/office/drawing/2014/main" id="{D8A3F375-5E4F-77BD-A682-1E12F400E1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36435" t="43304" r="30693" b="33644"/>
          <a:stretch>
            <a:fillRect/>
          </a:stretch>
        </p:blipFill>
        <p:spPr bwMode="auto">
          <a:xfrm>
            <a:off x="4352369" y="2673425"/>
            <a:ext cx="390525" cy="38735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A neon colored gear with text&#10;&#10;Description automatically generated with medium confidence">
            <a:extLst>
              <a:ext uri="{FF2B5EF4-FFF2-40B4-BE49-F238E27FC236}">
                <a16:creationId xmlns:a16="http://schemas.microsoft.com/office/drawing/2014/main" id="{DCEB9C38-EF21-03B7-33C5-48547B848B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36435" t="43304" r="30693" b="33644"/>
          <a:stretch>
            <a:fillRect/>
          </a:stretch>
        </p:blipFill>
        <p:spPr bwMode="auto">
          <a:xfrm>
            <a:off x="4357984" y="4324263"/>
            <a:ext cx="390525" cy="38735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or: Elbow 34">
            <a:extLst>
              <a:ext uri="{FF2B5EF4-FFF2-40B4-BE49-F238E27FC236}">
                <a16:creationId xmlns:a16="http://schemas.microsoft.com/office/drawing/2014/main" id="{2BC896FE-F11F-4283-FDA1-FE2B74FF8292}"/>
              </a:ext>
            </a:extLst>
          </p:cNvPr>
          <p:cNvCxnSpPr>
            <a:cxnSpLocks/>
          </p:cNvCxnSpPr>
          <p:nvPr/>
        </p:nvCxnSpPr>
        <p:spPr>
          <a:xfrm>
            <a:off x="6801961" y="4665029"/>
            <a:ext cx="2073116" cy="1146809"/>
          </a:xfrm>
          <a:prstGeom prst="bentConnector3">
            <a:avLst>
              <a:gd name="adj1" fmla="val 50000"/>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36" name="Text Box 65">
            <a:extLst>
              <a:ext uri="{FF2B5EF4-FFF2-40B4-BE49-F238E27FC236}">
                <a16:creationId xmlns:a16="http://schemas.microsoft.com/office/drawing/2014/main" id="{D90E0D16-577C-269A-3517-11C1E4439C47}"/>
              </a:ext>
            </a:extLst>
          </p:cNvPr>
          <p:cNvSpPr txBox="1">
            <a:spLocks noChangeArrowheads="1"/>
          </p:cNvSpPr>
          <p:nvPr/>
        </p:nvSpPr>
        <p:spPr bwMode="auto">
          <a:xfrm rot="-5400000">
            <a:off x="6960932" y="5224462"/>
            <a:ext cx="13731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database queries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8" name="Rectangle 36">
            <a:extLst>
              <a:ext uri="{FF2B5EF4-FFF2-40B4-BE49-F238E27FC236}">
                <a16:creationId xmlns:a16="http://schemas.microsoft.com/office/drawing/2014/main" id="{5870990A-2D57-9BBD-A7EB-BAFE8B304260}"/>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sng" strike="noStrike" cap="none" normalizeH="0" baseline="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42">
            <a:extLst>
              <a:ext uri="{FF2B5EF4-FFF2-40B4-BE49-F238E27FC236}">
                <a16:creationId xmlns:a16="http://schemas.microsoft.com/office/drawing/2014/main" id="{FBC4FCB1-31CE-5271-0BEB-5D021F696B30}"/>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42739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0F3C5-31EC-C9FD-F384-B64284BD2E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C36A5C-CF12-30BF-010D-604B18D84369}"/>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E33D0895-813F-C845-02D5-56BEAF2510F5}"/>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C8B3FF5B-1BB8-5FD1-5F7C-0A2B62A30AD2}"/>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7870E05-3369-38CD-4C72-52810E278F2B}"/>
              </a:ext>
            </a:extLst>
          </p:cNvPr>
          <p:cNvSpPr txBox="1">
            <a:spLocks/>
          </p:cNvSpPr>
          <p:nvPr/>
        </p:nvSpPr>
        <p:spPr>
          <a:xfrm>
            <a:off x="546256" y="2586126"/>
            <a:ext cx="11099487" cy="366235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US" sz="5000" b="1" dirty="0">
                <a:latin typeface="Lato" panose="020F0502020204030203" pitchFamily="34" charset="0"/>
                <a:ea typeface="Lato" panose="020F0502020204030203" pitchFamily="34" charset="0"/>
                <a:cs typeface="Lato" panose="020F0502020204030203" pitchFamily="34" charset="0"/>
                <a:sym typeface="Playfair Display"/>
              </a:rPr>
              <a:t>4. Chatbot Integration</a:t>
            </a:r>
          </a:p>
          <a:p>
            <a:pPr>
              <a:spcBef>
                <a:spcPts val="0"/>
              </a:spcBef>
            </a:pPr>
            <a:endParaRPr lang="en-US" sz="5000" b="1" dirty="0">
              <a:latin typeface="Lato" panose="020F0502020204030203" pitchFamily="34" charset="0"/>
              <a:ea typeface="Lato" panose="020F0502020204030203" pitchFamily="34" charset="0"/>
              <a:cs typeface="Lato" panose="020F0502020204030203" pitchFamily="34" charset="0"/>
              <a:sym typeface="Playfair Display"/>
            </a:endParaRPr>
          </a:p>
          <a:p>
            <a:pPr>
              <a:spcBef>
                <a:spcPts val="0"/>
              </a:spcBef>
            </a:pPr>
            <a:endParaRPr lang="en-US" b="1" dirty="0">
              <a:latin typeface="Aptos Light (Body)"/>
            </a:endParaRPr>
          </a:p>
          <a:p>
            <a:pPr lvl="0">
              <a:spcBef>
                <a:spcPts val="0"/>
              </a:spcBef>
            </a:pPr>
            <a:endParaRPr lang="en-US" b="1" dirty="0">
              <a:latin typeface="Lato" panose="020F0502020204030203" pitchFamily="34" charset="0"/>
              <a:ea typeface="Lato" panose="020F0502020204030203" pitchFamily="34" charset="0"/>
              <a:cs typeface="Lato" panose="020F0502020204030203" pitchFamily="34" charset="0"/>
              <a:sym typeface="Playfair Display"/>
            </a:endParaRPr>
          </a:p>
        </p:txBody>
      </p:sp>
      <p:sp>
        <p:nvSpPr>
          <p:cNvPr id="5" name="Google Shape;260;p38">
            <a:extLst>
              <a:ext uri="{FF2B5EF4-FFF2-40B4-BE49-F238E27FC236}">
                <a16:creationId xmlns:a16="http://schemas.microsoft.com/office/drawing/2014/main" id="{3708EF59-8F23-6803-6BF2-BBC4EBCFC09A}"/>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Tree>
    <p:extLst>
      <p:ext uri="{BB962C8B-B14F-4D97-AF65-F5344CB8AC3E}">
        <p14:creationId xmlns:p14="http://schemas.microsoft.com/office/powerpoint/2010/main" val="831962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07957-FF8F-E3C7-D9D7-C0A8C33A3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FF5976-A0DC-7B00-763C-A3D33F918286}"/>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FD9E0524-5DBA-228D-CBF4-34641EB1AA3A}"/>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E1FE8065-0362-CAA6-C42D-BDB61238938C}"/>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E3CEB2FE-766E-9FA2-E16E-8D888B11E5B2}"/>
              </a:ext>
            </a:extLst>
          </p:cNvPr>
          <p:cNvSpPr txBox="1">
            <a:spLocks/>
          </p:cNvSpPr>
          <p:nvPr/>
        </p:nvSpPr>
        <p:spPr>
          <a:xfrm>
            <a:off x="649941" y="86376"/>
            <a:ext cx="10515600" cy="132556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dirty="0">
                <a:latin typeface="Lato" panose="020F0502020204030203" pitchFamily="34" charset="0"/>
                <a:ea typeface="Lato" panose="020F0502020204030203" pitchFamily="34" charset="0"/>
                <a:cs typeface="Lato" panose="020F0502020204030203" pitchFamily="34" charset="0"/>
              </a:rPr>
              <a:t>Chatbot Integration</a:t>
            </a:r>
          </a:p>
        </p:txBody>
      </p:sp>
      <p:sp>
        <p:nvSpPr>
          <p:cNvPr id="5" name="Google Shape;260;p38">
            <a:extLst>
              <a:ext uri="{FF2B5EF4-FFF2-40B4-BE49-F238E27FC236}">
                <a16:creationId xmlns:a16="http://schemas.microsoft.com/office/drawing/2014/main" id="{8293B567-94BA-1B6E-6F47-23BDA5E83D56}"/>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1F52E68B-B20D-9CD5-4A49-BC59BB131814}"/>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cxnSp>
        <p:nvCxnSpPr>
          <p:cNvPr id="12" name="Straight Connector 11">
            <a:extLst>
              <a:ext uri="{FF2B5EF4-FFF2-40B4-BE49-F238E27FC236}">
                <a16:creationId xmlns:a16="http://schemas.microsoft.com/office/drawing/2014/main" id="{68BEB211-73F6-5BC8-439C-1433F0EF929A}"/>
              </a:ext>
            </a:extLst>
          </p:cNvPr>
          <p:cNvCxnSpPr/>
          <p:nvPr/>
        </p:nvCxnSpPr>
        <p:spPr>
          <a:xfrm>
            <a:off x="792480" y="1308006"/>
            <a:ext cx="10789920" cy="0"/>
          </a:xfrm>
          <a:prstGeom prst="line">
            <a:avLst/>
          </a:prstGeom>
        </p:spPr>
        <p:style>
          <a:lnRef idx="2">
            <a:schemeClr val="dk1"/>
          </a:lnRef>
          <a:fillRef idx="0">
            <a:schemeClr val="dk1"/>
          </a:fillRef>
          <a:effectRef idx="1">
            <a:schemeClr val="dk1"/>
          </a:effectRef>
          <a:fontRef idx="minor">
            <a:schemeClr val="tx1"/>
          </a:fontRef>
        </p:style>
      </p:cxnSp>
      <p:sp>
        <p:nvSpPr>
          <p:cNvPr id="7" name="Content Placeholder 2">
            <a:extLst>
              <a:ext uri="{FF2B5EF4-FFF2-40B4-BE49-F238E27FC236}">
                <a16:creationId xmlns:a16="http://schemas.microsoft.com/office/drawing/2014/main" id="{61C236AD-4A35-A99C-F4B6-E80D64FDE80D}"/>
              </a:ext>
            </a:extLst>
          </p:cNvPr>
          <p:cNvSpPr txBox="1">
            <a:spLocks/>
          </p:cNvSpPr>
          <p:nvPr/>
        </p:nvSpPr>
        <p:spPr>
          <a:xfrm>
            <a:off x="792890" y="16508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dirty="0">
              <a:latin typeface="Abadi" panose="020B0604020104020204" pitchFamily="34" charset="0"/>
            </a:endParaRPr>
          </a:p>
          <a:p>
            <a:pPr marL="285750" indent="-285750" algn="l">
              <a:buFont typeface="Arial" panose="020B0604020202020204" pitchFamily="34" charset="0"/>
              <a:buChar char="•"/>
            </a:pPr>
            <a:endParaRPr lang="en-US" sz="1800" b="1" dirty="0">
              <a:latin typeface="Aptos Light (Body)"/>
            </a:endParaRPr>
          </a:p>
        </p:txBody>
      </p:sp>
      <p:pic>
        <p:nvPicPr>
          <p:cNvPr id="15" name="Picture 2">
            <a:extLst>
              <a:ext uri="{FF2B5EF4-FFF2-40B4-BE49-F238E27FC236}">
                <a16:creationId xmlns:a16="http://schemas.microsoft.com/office/drawing/2014/main" id="{33B87FF7-7B4E-3C31-3403-E5CC77405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35" y="2341876"/>
            <a:ext cx="9546677" cy="343202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814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B65DA-E235-B11B-541F-8219D4CBB2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FA20C-3171-14D0-FC25-55F9A7973A8C}"/>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0929B77E-8C27-72F9-E5A6-9CA6A9E9891A}"/>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46ACEE15-444E-772F-F463-713B520811AD}"/>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56DF35BC-8CBD-3317-0B2B-0467E17F5408}"/>
              </a:ext>
            </a:extLst>
          </p:cNvPr>
          <p:cNvSpPr txBox="1">
            <a:spLocks/>
          </p:cNvSpPr>
          <p:nvPr/>
        </p:nvSpPr>
        <p:spPr>
          <a:xfrm>
            <a:off x="649941" y="86376"/>
            <a:ext cx="10515600" cy="132556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dirty="0">
                <a:latin typeface="Lato" panose="020F0502020204030203" pitchFamily="34" charset="0"/>
                <a:ea typeface="Lato" panose="020F0502020204030203" pitchFamily="34" charset="0"/>
                <a:cs typeface="Lato" panose="020F0502020204030203" pitchFamily="34" charset="0"/>
              </a:rPr>
              <a:t>Chatbot Integration</a:t>
            </a:r>
          </a:p>
        </p:txBody>
      </p:sp>
      <p:sp>
        <p:nvSpPr>
          <p:cNvPr id="5" name="Google Shape;260;p38">
            <a:extLst>
              <a:ext uri="{FF2B5EF4-FFF2-40B4-BE49-F238E27FC236}">
                <a16:creationId xmlns:a16="http://schemas.microsoft.com/office/drawing/2014/main" id="{E971FD46-776E-A911-0753-A7CD62A9A103}"/>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87DC0155-7C64-3462-E5BE-812364747435}"/>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cxnSp>
        <p:nvCxnSpPr>
          <p:cNvPr id="12" name="Straight Connector 11">
            <a:extLst>
              <a:ext uri="{FF2B5EF4-FFF2-40B4-BE49-F238E27FC236}">
                <a16:creationId xmlns:a16="http://schemas.microsoft.com/office/drawing/2014/main" id="{CFFB42F5-6A0D-2D95-E79B-8DCB5EEBE0D9}"/>
              </a:ext>
            </a:extLst>
          </p:cNvPr>
          <p:cNvCxnSpPr/>
          <p:nvPr/>
        </p:nvCxnSpPr>
        <p:spPr>
          <a:xfrm>
            <a:off x="792480" y="1308006"/>
            <a:ext cx="10789920" cy="0"/>
          </a:xfrm>
          <a:prstGeom prst="line">
            <a:avLst/>
          </a:prstGeom>
        </p:spPr>
        <p:style>
          <a:lnRef idx="2">
            <a:schemeClr val="dk1"/>
          </a:lnRef>
          <a:fillRef idx="0">
            <a:schemeClr val="dk1"/>
          </a:fillRef>
          <a:effectRef idx="1">
            <a:schemeClr val="dk1"/>
          </a:effectRef>
          <a:fontRef idx="minor">
            <a:schemeClr val="tx1"/>
          </a:fontRef>
        </p:style>
      </p:cxnSp>
      <p:sp>
        <p:nvSpPr>
          <p:cNvPr id="7" name="Content Placeholder 2">
            <a:extLst>
              <a:ext uri="{FF2B5EF4-FFF2-40B4-BE49-F238E27FC236}">
                <a16:creationId xmlns:a16="http://schemas.microsoft.com/office/drawing/2014/main" id="{669BA0DE-C3B6-7A01-89BE-0A156245300B}"/>
              </a:ext>
            </a:extLst>
          </p:cNvPr>
          <p:cNvSpPr txBox="1">
            <a:spLocks/>
          </p:cNvSpPr>
          <p:nvPr/>
        </p:nvSpPr>
        <p:spPr>
          <a:xfrm>
            <a:off x="792890" y="16508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dirty="0">
              <a:latin typeface="Abadi" panose="020B0604020104020204" pitchFamily="34" charset="0"/>
            </a:endParaRPr>
          </a:p>
          <a:p>
            <a:pPr marL="285750" indent="-285750" algn="l">
              <a:buFont typeface="Arial" panose="020B0604020202020204" pitchFamily="34" charset="0"/>
              <a:buChar char="•"/>
            </a:pPr>
            <a:endParaRPr lang="en-US" sz="1800" b="1" dirty="0">
              <a:latin typeface="Aptos Light (Body)"/>
            </a:endParaRPr>
          </a:p>
        </p:txBody>
      </p:sp>
      <p:sp>
        <p:nvSpPr>
          <p:cNvPr id="10" name="TextBox 9">
            <a:extLst>
              <a:ext uri="{FF2B5EF4-FFF2-40B4-BE49-F238E27FC236}">
                <a16:creationId xmlns:a16="http://schemas.microsoft.com/office/drawing/2014/main" id="{055891B3-6AC6-CAD5-2332-FB4FBE106A79}"/>
              </a:ext>
            </a:extLst>
          </p:cNvPr>
          <p:cNvSpPr txBox="1"/>
          <p:nvPr/>
        </p:nvSpPr>
        <p:spPr>
          <a:xfrm>
            <a:off x="720000" y="1546943"/>
            <a:ext cx="10789920" cy="3231654"/>
          </a:xfrm>
          <a:prstGeom prst="rect">
            <a:avLst/>
          </a:prstGeom>
          <a:noFill/>
        </p:spPr>
        <p:txBody>
          <a:bodyPr wrap="square">
            <a:spAutoFit/>
          </a:bodyPr>
          <a:lstStyle/>
          <a:p>
            <a:pPr algn="l"/>
            <a:r>
              <a:rPr lang="en-US" b="1" dirty="0">
                <a:latin typeface="Aptos Light (Body)"/>
              </a:rPr>
              <a:t>Large Language Models (LLMs): Foundation for advanced AI applications.</a:t>
            </a:r>
          </a:p>
          <a:p>
            <a:pPr algn="l"/>
            <a:endParaRPr lang="en-US" b="1" dirty="0">
              <a:latin typeface="Aptos Light (Body)"/>
            </a:endParaRPr>
          </a:p>
          <a:p>
            <a:pPr algn="l"/>
            <a:r>
              <a:rPr lang="en-US" sz="2400" b="1" dirty="0">
                <a:latin typeface="Aptos Light (Body)"/>
              </a:rPr>
              <a:t>1. Prompt Engineering: </a:t>
            </a:r>
            <a:r>
              <a:rPr lang="en-US" sz="2400" dirty="0">
                <a:latin typeface="Aptos Light (Body)"/>
              </a:rPr>
              <a:t>Guide your chatbot with precise instructions.</a:t>
            </a:r>
          </a:p>
          <a:p>
            <a:pPr algn="l"/>
            <a:r>
              <a:rPr lang="en-US" sz="2400" b="1" dirty="0">
                <a:latin typeface="Aptos Light (Body)"/>
              </a:rPr>
              <a:t>2. Retrieval-Augmented Generation (RAG): </a:t>
            </a:r>
            <a:r>
              <a:rPr lang="en-US" sz="2400" dirty="0">
                <a:latin typeface="Aptos Light (Body)"/>
              </a:rPr>
              <a:t>Enhance chatbot answers using personalized data.</a:t>
            </a:r>
          </a:p>
          <a:p>
            <a:pPr algn="l"/>
            <a:r>
              <a:rPr lang="en-US" sz="2400" b="1" dirty="0">
                <a:latin typeface="Aptos Light (Body)"/>
              </a:rPr>
              <a:t>3.  Agent-Based Systems: </a:t>
            </a:r>
            <a:r>
              <a:rPr lang="en-US" sz="2400" dirty="0">
                <a:latin typeface="Aptos Light (Body)"/>
              </a:rPr>
              <a:t>Create specialized components for efficient and accurate chatbot responses.</a:t>
            </a:r>
          </a:p>
          <a:p>
            <a:pPr algn="l"/>
            <a:r>
              <a:rPr lang="en-US" sz="2400" b="1" dirty="0">
                <a:latin typeface="Aptos Light (Body)"/>
              </a:rPr>
              <a:t>4. Market Basket Analysis Recommendation Engine: </a:t>
            </a:r>
            <a:r>
              <a:rPr lang="en-US" sz="2400" dirty="0">
                <a:latin typeface="Aptos Light (Body)"/>
              </a:rPr>
              <a:t>Build a recommendation engine from scratch.</a:t>
            </a:r>
          </a:p>
        </p:txBody>
      </p:sp>
    </p:spTree>
    <p:extLst>
      <p:ext uri="{BB962C8B-B14F-4D97-AF65-F5344CB8AC3E}">
        <p14:creationId xmlns:p14="http://schemas.microsoft.com/office/powerpoint/2010/main" val="2660396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27B8B-8E0B-B4DB-D1CC-CA67BCDDD9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987853-DBC0-1356-FA7C-D1CC7A159D29}"/>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41ABBF53-C843-E366-BAE5-D60C6AFBD446}"/>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94C46EAE-10B5-057C-514B-D97718EC643B}"/>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EFB1EC15-DE97-0486-969F-8068996C7682}"/>
              </a:ext>
            </a:extLst>
          </p:cNvPr>
          <p:cNvSpPr txBox="1">
            <a:spLocks/>
          </p:cNvSpPr>
          <p:nvPr/>
        </p:nvSpPr>
        <p:spPr>
          <a:xfrm>
            <a:off x="649941" y="86376"/>
            <a:ext cx="10515600" cy="132556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dirty="0">
                <a:latin typeface="Lato" panose="020F0502020204030203" pitchFamily="34" charset="0"/>
                <a:ea typeface="Lato" panose="020F0502020204030203" pitchFamily="34" charset="0"/>
                <a:cs typeface="Lato" panose="020F0502020204030203" pitchFamily="34" charset="0"/>
              </a:rPr>
              <a:t>AI Model Architecture EDAI</a:t>
            </a:r>
          </a:p>
        </p:txBody>
      </p:sp>
      <p:sp>
        <p:nvSpPr>
          <p:cNvPr id="5" name="Google Shape;260;p38">
            <a:extLst>
              <a:ext uri="{FF2B5EF4-FFF2-40B4-BE49-F238E27FC236}">
                <a16:creationId xmlns:a16="http://schemas.microsoft.com/office/drawing/2014/main" id="{12D9AE01-6646-8893-75A1-96D2ABEEA233}"/>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F449C630-FEE1-5286-CC56-C27ECC541CE5}"/>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cxnSp>
        <p:nvCxnSpPr>
          <p:cNvPr id="12" name="Straight Connector 11">
            <a:extLst>
              <a:ext uri="{FF2B5EF4-FFF2-40B4-BE49-F238E27FC236}">
                <a16:creationId xmlns:a16="http://schemas.microsoft.com/office/drawing/2014/main" id="{B1D161F5-D94B-853C-8A21-079BF84810FE}"/>
              </a:ext>
            </a:extLst>
          </p:cNvPr>
          <p:cNvCxnSpPr/>
          <p:nvPr/>
        </p:nvCxnSpPr>
        <p:spPr>
          <a:xfrm>
            <a:off x="792480" y="1308006"/>
            <a:ext cx="10789920" cy="0"/>
          </a:xfrm>
          <a:prstGeom prst="line">
            <a:avLst/>
          </a:prstGeom>
        </p:spPr>
        <p:style>
          <a:lnRef idx="2">
            <a:schemeClr val="dk1"/>
          </a:lnRef>
          <a:fillRef idx="0">
            <a:schemeClr val="dk1"/>
          </a:fillRef>
          <a:effectRef idx="1">
            <a:schemeClr val="dk1"/>
          </a:effectRef>
          <a:fontRef idx="minor">
            <a:schemeClr val="tx1"/>
          </a:fontRef>
        </p:style>
      </p:cxnSp>
      <p:sp>
        <p:nvSpPr>
          <p:cNvPr id="7" name="Content Placeholder 2">
            <a:extLst>
              <a:ext uri="{FF2B5EF4-FFF2-40B4-BE49-F238E27FC236}">
                <a16:creationId xmlns:a16="http://schemas.microsoft.com/office/drawing/2014/main" id="{9E31B1EE-92A0-3618-4CF9-406C3BE3A882}"/>
              </a:ext>
            </a:extLst>
          </p:cNvPr>
          <p:cNvSpPr txBox="1">
            <a:spLocks/>
          </p:cNvSpPr>
          <p:nvPr/>
        </p:nvSpPr>
        <p:spPr>
          <a:xfrm>
            <a:off x="792890" y="16508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dirty="0">
              <a:latin typeface="Abadi" panose="020B0604020104020204" pitchFamily="34" charset="0"/>
            </a:endParaRPr>
          </a:p>
          <a:p>
            <a:pPr marL="285750" indent="-285750" algn="l">
              <a:buFont typeface="Arial" panose="020B0604020202020204" pitchFamily="34" charset="0"/>
              <a:buChar char="•"/>
            </a:pPr>
            <a:endParaRPr lang="en-US" sz="1800" b="1" dirty="0">
              <a:latin typeface="Aptos Light (Body)"/>
            </a:endParaRPr>
          </a:p>
        </p:txBody>
      </p:sp>
      <p:pic>
        <p:nvPicPr>
          <p:cNvPr id="9" name="Picture 8" descr="A screenshot of a cell phone&#10;&#10;AI-generated content may be incorrect.">
            <a:extLst>
              <a:ext uri="{FF2B5EF4-FFF2-40B4-BE49-F238E27FC236}">
                <a16:creationId xmlns:a16="http://schemas.microsoft.com/office/drawing/2014/main" id="{834DB09D-36CC-3358-0FD2-6BD05A5A3F46}"/>
              </a:ext>
            </a:extLst>
          </p:cNvPr>
          <p:cNvPicPr>
            <a:picLocks noChangeAspect="1"/>
          </p:cNvPicPr>
          <p:nvPr/>
        </p:nvPicPr>
        <p:blipFill>
          <a:blip r:embed="rId3"/>
          <a:stretch>
            <a:fillRect/>
          </a:stretch>
        </p:blipFill>
        <p:spPr>
          <a:xfrm>
            <a:off x="3855114" y="962642"/>
            <a:ext cx="4318000" cy="6107880"/>
          </a:xfrm>
          <a:prstGeom prst="rect">
            <a:avLst/>
          </a:prstGeom>
        </p:spPr>
      </p:pic>
    </p:spTree>
    <p:extLst>
      <p:ext uri="{BB962C8B-B14F-4D97-AF65-F5344CB8AC3E}">
        <p14:creationId xmlns:p14="http://schemas.microsoft.com/office/powerpoint/2010/main" val="406778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23E0C-3923-C6AF-1681-7D79667B9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03F85C-12F8-22EB-EB35-6DF00486737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0F49233D-6F02-46EE-DF7A-1C73E12D5393}"/>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5DC75BF5-E614-2A22-A6C2-9B459C3164D5}"/>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0CEF2109-5317-2BBB-8028-E294946BA37D}"/>
              </a:ext>
            </a:extLst>
          </p:cNvPr>
          <p:cNvSpPr txBox="1">
            <a:spLocks/>
          </p:cNvSpPr>
          <p:nvPr/>
        </p:nvSpPr>
        <p:spPr>
          <a:xfrm>
            <a:off x="649941" y="86376"/>
            <a:ext cx="10515600" cy="132556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latin typeface="+mn-lt"/>
              </a:rPr>
              <a:t>Team Members </a:t>
            </a:r>
            <a:endParaRPr lang="en-US" dirty="0">
              <a:latin typeface="+mn-lt"/>
            </a:endParaRPr>
          </a:p>
        </p:txBody>
      </p:sp>
      <p:pic>
        <p:nvPicPr>
          <p:cNvPr id="9" name="Picture 8">
            <a:extLst>
              <a:ext uri="{FF2B5EF4-FFF2-40B4-BE49-F238E27FC236}">
                <a16:creationId xmlns:a16="http://schemas.microsoft.com/office/drawing/2014/main" id="{4DDE8289-EE69-9DE3-FBD6-283B8DF2195D}"/>
              </a:ext>
            </a:extLst>
          </p:cNvPr>
          <p:cNvPicPr>
            <a:picLocks noChangeAspect="1"/>
          </p:cNvPicPr>
          <p:nvPr/>
        </p:nvPicPr>
        <p:blipFill>
          <a:blip r:embed="rId3"/>
          <a:stretch>
            <a:fillRect/>
          </a:stretch>
        </p:blipFill>
        <p:spPr>
          <a:xfrm>
            <a:off x="530273" y="2252705"/>
            <a:ext cx="1681300" cy="2519981"/>
          </a:xfrm>
          <a:prstGeom prst="rect">
            <a:avLst/>
          </a:prstGeom>
        </p:spPr>
      </p:pic>
      <p:pic>
        <p:nvPicPr>
          <p:cNvPr id="13" name="Picture 12">
            <a:extLst>
              <a:ext uri="{FF2B5EF4-FFF2-40B4-BE49-F238E27FC236}">
                <a16:creationId xmlns:a16="http://schemas.microsoft.com/office/drawing/2014/main" id="{4237A0A6-4509-6158-BED4-D84E121E2C4F}"/>
              </a:ext>
            </a:extLst>
          </p:cNvPr>
          <p:cNvPicPr>
            <a:picLocks noChangeAspect="1"/>
          </p:cNvPicPr>
          <p:nvPr/>
        </p:nvPicPr>
        <p:blipFill>
          <a:blip r:embed="rId4"/>
          <a:stretch>
            <a:fillRect/>
          </a:stretch>
        </p:blipFill>
        <p:spPr>
          <a:xfrm>
            <a:off x="2986658" y="2309157"/>
            <a:ext cx="1754549" cy="2339399"/>
          </a:xfrm>
          <a:prstGeom prst="rect">
            <a:avLst/>
          </a:prstGeom>
        </p:spPr>
      </p:pic>
      <p:pic>
        <p:nvPicPr>
          <p:cNvPr id="16" name="Picture 15">
            <a:extLst>
              <a:ext uri="{FF2B5EF4-FFF2-40B4-BE49-F238E27FC236}">
                <a16:creationId xmlns:a16="http://schemas.microsoft.com/office/drawing/2014/main" id="{B504B269-4629-8DDA-F801-E87C15C25055}"/>
              </a:ext>
            </a:extLst>
          </p:cNvPr>
          <p:cNvPicPr>
            <a:picLocks noChangeAspect="1"/>
          </p:cNvPicPr>
          <p:nvPr/>
        </p:nvPicPr>
        <p:blipFill rotWithShape="1">
          <a:blip r:embed="rId5">
            <a:extLst>
              <a:ext uri="{28A0092B-C50C-407E-A947-70E740481C1C}">
                <a14:useLocalDpi xmlns:a14="http://schemas.microsoft.com/office/drawing/2010/main" val="0"/>
              </a:ext>
            </a:extLst>
          </a:blip>
          <a:srcRect l="38566" t="23784" r="35443" b="25346"/>
          <a:stretch/>
        </p:blipFill>
        <p:spPr>
          <a:xfrm>
            <a:off x="196436" y="1834534"/>
            <a:ext cx="2499360" cy="3390246"/>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A4737D5A-62B4-9356-0A29-58A7D2680A30}"/>
              </a:ext>
            </a:extLst>
          </p:cNvPr>
          <p:cNvPicPr>
            <a:picLocks noChangeAspect="1"/>
          </p:cNvPicPr>
          <p:nvPr/>
        </p:nvPicPr>
        <p:blipFill>
          <a:blip r:embed="rId6"/>
          <a:stretch>
            <a:fillRect/>
          </a:stretch>
        </p:blipFill>
        <p:spPr>
          <a:xfrm>
            <a:off x="5191496" y="2309157"/>
            <a:ext cx="1899717" cy="2532956"/>
          </a:xfrm>
          <a:prstGeom prst="rect">
            <a:avLst/>
          </a:prstGeom>
        </p:spPr>
      </p:pic>
      <p:pic>
        <p:nvPicPr>
          <p:cNvPr id="19" name="Picture 18">
            <a:extLst>
              <a:ext uri="{FF2B5EF4-FFF2-40B4-BE49-F238E27FC236}">
                <a16:creationId xmlns:a16="http://schemas.microsoft.com/office/drawing/2014/main" id="{4CDB5500-2631-4B29-09A6-E0AB27B9E96A}"/>
              </a:ext>
            </a:extLst>
          </p:cNvPr>
          <p:cNvPicPr>
            <a:picLocks noChangeAspect="1"/>
          </p:cNvPicPr>
          <p:nvPr/>
        </p:nvPicPr>
        <p:blipFill rotWithShape="1">
          <a:blip r:embed="rId5">
            <a:extLst>
              <a:ext uri="{28A0092B-C50C-407E-A947-70E740481C1C}">
                <a14:useLocalDpi xmlns:a14="http://schemas.microsoft.com/office/drawing/2010/main" val="0"/>
              </a:ext>
            </a:extLst>
          </a:blip>
          <a:srcRect l="38566" t="23784" r="35443" b="25346"/>
          <a:stretch/>
        </p:blipFill>
        <p:spPr>
          <a:xfrm>
            <a:off x="2627075" y="1869322"/>
            <a:ext cx="2473714" cy="3355458"/>
          </a:xfrm>
          <a:prstGeom prst="rect">
            <a:avLst/>
          </a:prstGeom>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19A29A43-429E-EFA3-25E7-014E937D3512}"/>
              </a:ext>
            </a:extLst>
          </p:cNvPr>
          <p:cNvPicPr>
            <a:picLocks noChangeAspect="1"/>
          </p:cNvPicPr>
          <p:nvPr/>
        </p:nvPicPr>
        <p:blipFill rotWithShape="1">
          <a:blip r:embed="rId5">
            <a:extLst>
              <a:ext uri="{28A0092B-C50C-407E-A947-70E740481C1C}">
                <a14:useLocalDpi xmlns:a14="http://schemas.microsoft.com/office/drawing/2010/main" val="0"/>
              </a:ext>
            </a:extLst>
          </a:blip>
          <a:srcRect l="38566" t="23784" r="35443" b="25346"/>
          <a:stretch/>
        </p:blipFill>
        <p:spPr>
          <a:xfrm>
            <a:off x="4967007" y="1851928"/>
            <a:ext cx="2473714" cy="3355458"/>
          </a:xfrm>
          <a:prstGeom prst="rect">
            <a:avLst/>
          </a:prstGeom>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7F6EE667-3890-5151-0B29-122740F63F72}"/>
              </a:ext>
            </a:extLst>
          </p:cNvPr>
          <p:cNvPicPr>
            <a:picLocks noChangeAspect="1"/>
          </p:cNvPicPr>
          <p:nvPr/>
        </p:nvPicPr>
        <p:blipFill>
          <a:blip r:embed="rId7"/>
          <a:stretch>
            <a:fillRect/>
          </a:stretch>
        </p:blipFill>
        <p:spPr>
          <a:xfrm>
            <a:off x="7666521" y="2124023"/>
            <a:ext cx="1640618" cy="2709666"/>
          </a:xfrm>
          <a:prstGeom prst="rect">
            <a:avLst/>
          </a:prstGeom>
        </p:spPr>
      </p:pic>
      <p:pic>
        <p:nvPicPr>
          <p:cNvPr id="23" name="Picture 22">
            <a:extLst>
              <a:ext uri="{FF2B5EF4-FFF2-40B4-BE49-F238E27FC236}">
                <a16:creationId xmlns:a16="http://schemas.microsoft.com/office/drawing/2014/main" id="{6FB40775-9C69-128B-C97C-BD468EBA24B9}"/>
              </a:ext>
            </a:extLst>
          </p:cNvPr>
          <p:cNvPicPr>
            <a:picLocks noChangeAspect="1"/>
          </p:cNvPicPr>
          <p:nvPr/>
        </p:nvPicPr>
        <p:blipFill rotWithShape="1">
          <a:blip r:embed="rId5">
            <a:extLst>
              <a:ext uri="{28A0092B-C50C-407E-A947-70E740481C1C}">
                <a14:useLocalDpi xmlns:a14="http://schemas.microsoft.com/office/drawing/2010/main" val="0"/>
              </a:ext>
            </a:extLst>
          </a:blip>
          <a:srcRect l="38566" t="23784" r="35443" b="25346"/>
          <a:stretch/>
        </p:blipFill>
        <p:spPr>
          <a:xfrm>
            <a:off x="7372000" y="1851928"/>
            <a:ext cx="2473714" cy="3355458"/>
          </a:xfrm>
          <a:prstGeom prst="rect">
            <a:avLst/>
          </a:prstGeom>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40C82355-7EA5-E694-97CE-62E520166E88}"/>
              </a:ext>
            </a:extLst>
          </p:cNvPr>
          <p:cNvPicPr>
            <a:picLocks noChangeAspect="1"/>
          </p:cNvPicPr>
          <p:nvPr/>
        </p:nvPicPr>
        <p:blipFill>
          <a:blip r:embed="rId8"/>
          <a:srcRect l="11170" r="10907"/>
          <a:stretch>
            <a:fillRect/>
          </a:stretch>
        </p:blipFill>
        <p:spPr>
          <a:xfrm>
            <a:off x="9950405" y="2212378"/>
            <a:ext cx="1973766" cy="2532956"/>
          </a:xfrm>
          <a:prstGeom prst="rect">
            <a:avLst/>
          </a:prstGeom>
        </p:spPr>
      </p:pic>
      <p:pic>
        <p:nvPicPr>
          <p:cNvPr id="26" name="Picture 25">
            <a:extLst>
              <a:ext uri="{FF2B5EF4-FFF2-40B4-BE49-F238E27FC236}">
                <a16:creationId xmlns:a16="http://schemas.microsoft.com/office/drawing/2014/main" id="{FE9B98A4-FB3F-A7BC-4FFA-97C05D50CD7B}"/>
              </a:ext>
            </a:extLst>
          </p:cNvPr>
          <p:cNvPicPr>
            <a:picLocks noChangeAspect="1"/>
          </p:cNvPicPr>
          <p:nvPr/>
        </p:nvPicPr>
        <p:blipFill rotWithShape="1">
          <a:blip r:embed="rId5">
            <a:extLst>
              <a:ext uri="{28A0092B-C50C-407E-A947-70E740481C1C}">
                <a14:useLocalDpi xmlns:a14="http://schemas.microsoft.com/office/drawing/2010/main" val="0"/>
              </a:ext>
            </a:extLst>
          </a:blip>
          <a:srcRect l="38566" t="23784" r="35443" b="25346"/>
          <a:stretch/>
        </p:blipFill>
        <p:spPr>
          <a:xfrm>
            <a:off x="9722005" y="1819363"/>
            <a:ext cx="2473714" cy="3355458"/>
          </a:xfrm>
          <a:prstGeom prst="rect">
            <a:avLst/>
          </a:prstGeom>
          <a:effectLst>
            <a:outerShdw blurRad="50800" dist="38100" dir="2700000" algn="tl" rotWithShape="0">
              <a:prstClr val="black">
                <a:alpha val="40000"/>
              </a:prstClr>
            </a:outerShdw>
          </a:effectLst>
        </p:spPr>
      </p:pic>
      <p:sp>
        <p:nvSpPr>
          <p:cNvPr id="27" name="TextBox 26">
            <a:extLst>
              <a:ext uri="{FF2B5EF4-FFF2-40B4-BE49-F238E27FC236}">
                <a16:creationId xmlns:a16="http://schemas.microsoft.com/office/drawing/2014/main" id="{AABA0797-3BF6-9C7C-9A81-AC4D3989B016}"/>
              </a:ext>
            </a:extLst>
          </p:cNvPr>
          <p:cNvSpPr txBox="1"/>
          <p:nvPr/>
        </p:nvSpPr>
        <p:spPr>
          <a:xfrm>
            <a:off x="530273" y="5189217"/>
            <a:ext cx="1655288"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800" b="1" dirty="0"/>
              <a:t>Ziad</a:t>
            </a:r>
          </a:p>
        </p:txBody>
      </p:sp>
      <p:sp>
        <p:nvSpPr>
          <p:cNvPr id="28" name="TextBox 27">
            <a:extLst>
              <a:ext uri="{FF2B5EF4-FFF2-40B4-BE49-F238E27FC236}">
                <a16:creationId xmlns:a16="http://schemas.microsoft.com/office/drawing/2014/main" id="{D96A51B5-F9CA-FF67-ECF0-45459B2CB9D3}"/>
              </a:ext>
            </a:extLst>
          </p:cNvPr>
          <p:cNvSpPr txBox="1"/>
          <p:nvPr/>
        </p:nvSpPr>
        <p:spPr>
          <a:xfrm>
            <a:off x="2986658" y="5240050"/>
            <a:ext cx="1655288"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800" b="1" dirty="0"/>
              <a:t>Saad</a:t>
            </a:r>
          </a:p>
        </p:txBody>
      </p:sp>
      <p:sp>
        <p:nvSpPr>
          <p:cNvPr id="29" name="TextBox 28">
            <a:extLst>
              <a:ext uri="{FF2B5EF4-FFF2-40B4-BE49-F238E27FC236}">
                <a16:creationId xmlns:a16="http://schemas.microsoft.com/office/drawing/2014/main" id="{EC2AB837-979E-E78E-3731-83C7E206E08C}"/>
              </a:ext>
            </a:extLst>
          </p:cNvPr>
          <p:cNvSpPr txBox="1"/>
          <p:nvPr/>
        </p:nvSpPr>
        <p:spPr>
          <a:xfrm>
            <a:off x="5313710" y="5299342"/>
            <a:ext cx="1655288"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800" b="1" dirty="0"/>
              <a:t>Karim</a:t>
            </a:r>
          </a:p>
        </p:txBody>
      </p:sp>
      <p:sp>
        <p:nvSpPr>
          <p:cNvPr id="30" name="TextBox 29">
            <a:extLst>
              <a:ext uri="{FF2B5EF4-FFF2-40B4-BE49-F238E27FC236}">
                <a16:creationId xmlns:a16="http://schemas.microsoft.com/office/drawing/2014/main" id="{D18A3408-883D-9764-680A-4164D8F83BDA}"/>
              </a:ext>
            </a:extLst>
          </p:cNvPr>
          <p:cNvSpPr txBox="1"/>
          <p:nvPr/>
        </p:nvSpPr>
        <p:spPr>
          <a:xfrm>
            <a:off x="7666521" y="5273070"/>
            <a:ext cx="1655288"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800" b="1" dirty="0"/>
              <a:t>Shimaa</a:t>
            </a:r>
          </a:p>
        </p:txBody>
      </p:sp>
      <p:sp>
        <p:nvSpPr>
          <p:cNvPr id="31" name="TextBox 30">
            <a:extLst>
              <a:ext uri="{FF2B5EF4-FFF2-40B4-BE49-F238E27FC236}">
                <a16:creationId xmlns:a16="http://schemas.microsoft.com/office/drawing/2014/main" id="{22F15816-E8FC-CE09-F8ED-00FCE0194BA3}"/>
              </a:ext>
            </a:extLst>
          </p:cNvPr>
          <p:cNvSpPr txBox="1"/>
          <p:nvPr/>
        </p:nvSpPr>
        <p:spPr>
          <a:xfrm>
            <a:off x="10109617" y="5293347"/>
            <a:ext cx="1655288"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800" b="1" dirty="0"/>
              <a:t>Baraa</a:t>
            </a:r>
          </a:p>
        </p:txBody>
      </p:sp>
    </p:spTree>
    <p:extLst>
      <p:ext uri="{BB962C8B-B14F-4D97-AF65-F5344CB8AC3E}">
        <p14:creationId xmlns:p14="http://schemas.microsoft.com/office/powerpoint/2010/main" val="1427218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77E2E-B3BC-A9E0-778D-F76F52E696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D4CAFC-B344-8A17-BDD1-D645DA15B0A7}"/>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4727837F-1D08-4E0C-9F69-17CB6B4466C2}"/>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F323EBFC-E4D1-27FC-579B-44FBF20C8C13}"/>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08F51E9D-BF29-D51C-20E9-C1647DDA8361}"/>
              </a:ext>
            </a:extLst>
          </p:cNvPr>
          <p:cNvSpPr txBox="1">
            <a:spLocks/>
          </p:cNvSpPr>
          <p:nvPr/>
        </p:nvSpPr>
        <p:spPr>
          <a:xfrm>
            <a:off x="546256" y="2586126"/>
            <a:ext cx="11099487" cy="366235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US" sz="5000" b="1" dirty="0">
                <a:latin typeface="Lato" panose="020F0502020204030203" pitchFamily="34" charset="0"/>
                <a:ea typeface="Lato" panose="020F0502020204030203" pitchFamily="34" charset="0"/>
                <a:cs typeface="Lato" panose="020F0502020204030203" pitchFamily="34" charset="0"/>
                <a:sym typeface="Playfair Display"/>
              </a:rPr>
              <a:t>5. Administration</a:t>
            </a:r>
          </a:p>
          <a:p>
            <a:pPr>
              <a:spcBef>
                <a:spcPts val="0"/>
              </a:spcBef>
            </a:pPr>
            <a:endParaRPr lang="en-US" sz="5000" b="1" dirty="0">
              <a:latin typeface="Lato" panose="020F0502020204030203" pitchFamily="34" charset="0"/>
              <a:ea typeface="Lato" panose="020F0502020204030203" pitchFamily="34" charset="0"/>
              <a:cs typeface="Lato" panose="020F0502020204030203" pitchFamily="34" charset="0"/>
              <a:sym typeface="Playfair Display"/>
            </a:endParaRPr>
          </a:p>
          <a:p>
            <a:pPr>
              <a:spcBef>
                <a:spcPts val="0"/>
              </a:spcBef>
            </a:pPr>
            <a:endParaRPr lang="en-US" b="1" dirty="0">
              <a:latin typeface="Aptos Light (Body)"/>
            </a:endParaRPr>
          </a:p>
          <a:p>
            <a:pPr lvl="0">
              <a:spcBef>
                <a:spcPts val="0"/>
              </a:spcBef>
            </a:pPr>
            <a:endParaRPr lang="en-US" b="1" dirty="0">
              <a:latin typeface="Lato" panose="020F0502020204030203" pitchFamily="34" charset="0"/>
              <a:ea typeface="Lato" panose="020F0502020204030203" pitchFamily="34" charset="0"/>
              <a:cs typeface="Lato" panose="020F0502020204030203" pitchFamily="34" charset="0"/>
              <a:sym typeface="Playfair Display"/>
            </a:endParaRPr>
          </a:p>
        </p:txBody>
      </p:sp>
      <p:sp>
        <p:nvSpPr>
          <p:cNvPr id="5" name="Google Shape;260;p38">
            <a:extLst>
              <a:ext uri="{FF2B5EF4-FFF2-40B4-BE49-F238E27FC236}">
                <a16:creationId xmlns:a16="http://schemas.microsoft.com/office/drawing/2014/main" id="{9DC4CBBA-618F-A9E6-4BE7-1066DB151E31}"/>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Tree>
    <p:extLst>
      <p:ext uri="{BB962C8B-B14F-4D97-AF65-F5344CB8AC3E}">
        <p14:creationId xmlns:p14="http://schemas.microsoft.com/office/powerpoint/2010/main" val="1782300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E0E37-586F-B28C-2BBD-82155D5C49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BBAB88-D84C-8F6F-8E05-4089D653C51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41A8C8E1-D227-4EC5-FD7C-0266733AE964}"/>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F3731CDE-F00F-A2E3-A833-60640496535C}"/>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5C4DFD8B-B22F-D660-8922-6CFA1155C40C}"/>
              </a:ext>
            </a:extLst>
          </p:cNvPr>
          <p:cNvSpPr txBox="1">
            <a:spLocks/>
          </p:cNvSpPr>
          <p:nvPr/>
        </p:nvSpPr>
        <p:spPr>
          <a:xfrm>
            <a:off x="649941" y="86376"/>
            <a:ext cx="10515600" cy="132556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dirty="0">
                <a:latin typeface="Lato" panose="020F0502020204030203" pitchFamily="34" charset="0"/>
                <a:ea typeface="Lato" panose="020F0502020204030203" pitchFamily="34" charset="0"/>
                <a:cs typeface="Lato" panose="020F0502020204030203" pitchFamily="34" charset="0"/>
                <a:sym typeface="Playfair Display"/>
              </a:rPr>
              <a:t>Administration</a:t>
            </a:r>
            <a:endParaRPr lang="en-US" sz="4800" b="1" dirty="0">
              <a:latin typeface="Lato" panose="020F0502020204030203" pitchFamily="34" charset="0"/>
              <a:ea typeface="Lato" panose="020F0502020204030203" pitchFamily="34" charset="0"/>
              <a:cs typeface="Lato" panose="020F0502020204030203" pitchFamily="34" charset="0"/>
            </a:endParaRPr>
          </a:p>
        </p:txBody>
      </p:sp>
      <p:sp>
        <p:nvSpPr>
          <p:cNvPr id="5" name="Google Shape;260;p38">
            <a:extLst>
              <a:ext uri="{FF2B5EF4-FFF2-40B4-BE49-F238E27FC236}">
                <a16:creationId xmlns:a16="http://schemas.microsoft.com/office/drawing/2014/main" id="{1BA6FD00-959B-97D9-3710-A25739C34B4C}"/>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C945A54E-7886-BF19-4BAB-33E29049D986}"/>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cxnSp>
        <p:nvCxnSpPr>
          <p:cNvPr id="12" name="Straight Connector 11">
            <a:extLst>
              <a:ext uri="{FF2B5EF4-FFF2-40B4-BE49-F238E27FC236}">
                <a16:creationId xmlns:a16="http://schemas.microsoft.com/office/drawing/2014/main" id="{5DC7C210-6757-FB91-8644-8BF9F671F597}"/>
              </a:ext>
            </a:extLst>
          </p:cNvPr>
          <p:cNvCxnSpPr/>
          <p:nvPr/>
        </p:nvCxnSpPr>
        <p:spPr>
          <a:xfrm>
            <a:off x="792480" y="1308006"/>
            <a:ext cx="10789920" cy="0"/>
          </a:xfrm>
          <a:prstGeom prst="line">
            <a:avLst/>
          </a:prstGeom>
        </p:spPr>
        <p:style>
          <a:lnRef idx="2">
            <a:schemeClr val="dk1"/>
          </a:lnRef>
          <a:fillRef idx="0">
            <a:schemeClr val="dk1"/>
          </a:fillRef>
          <a:effectRef idx="1">
            <a:schemeClr val="dk1"/>
          </a:effectRef>
          <a:fontRef idx="minor">
            <a:schemeClr val="tx1"/>
          </a:fontRef>
        </p:style>
      </p:cxnSp>
      <p:sp>
        <p:nvSpPr>
          <p:cNvPr id="7" name="Content Placeholder 2">
            <a:extLst>
              <a:ext uri="{FF2B5EF4-FFF2-40B4-BE49-F238E27FC236}">
                <a16:creationId xmlns:a16="http://schemas.microsoft.com/office/drawing/2014/main" id="{CB129218-6EB8-A4A1-CBE3-21123B280752}"/>
              </a:ext>
            </a:extLst>
          </p:cNvPr>
          <p:cNvSpPr txBox="1">
            <a:spLocks/>
          </p:cNvSpPr>
          <p:nvPr/>
        </p:nvSpPr>
        <p:spPr>
          <a:xfrm>
            <a:off x="792890" y="16508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dirty="0">
              <a:latin typeface="Abadi" panose="020B0604020104020204" pitchFamily="34" charset="0"/>
            </a:endParaRPr>
          </a:p>
          <a:p>
            <a:pPr marL="285750" indent="-285750" algn="l">
              <a:buFont typeface="Arial" panose="020B0604020202020204" pitchFamily="34" charset="0"/>
              <a:buChar char="•"/>
            </a:pPr>
            <a:endParaRPr lang="en-US" sz="1800" b="1" dirty="0">
              <a:latin typeface="Aptos Light (Body)"/>
            </a:endParaRPr>
          </a:p>
        </p:txBody>
      </p:sp>
      <p:sp>
        <p:nvSpPr>
          <p:cNvPr id="10" name="TextBox 9">
            <a:extLst>
              <a:ext uri="{FF2B5EF4-FFF2-40B4-BE49-F238E27FC236}">
                <a16:creationId xmlns:a16="http://schemas.microsoft.com/office/drawing/2014/main" id="{4FED55F7-7378-F442-65B1-C6B8A46E3BD0}"/>
              </a:ext>
            </a:extLst>
          </p:cNvPr>
          <p:cNvSpPr txBox="1"/>
          <p:nvPr/>
        </p:nvSpPr>
        <p:spPr>
          <a:xfrm>
            <a:off x="682080" y="1541328"/>
            <a:ext cx="10789920" cy="2677656"/>
          </a:xfrm>
          <a:prstGeom prst="rect">
            <a:avLst/>
          </a:prstGeom>
          <a:noFill/>
        </p:spPr>
        <p:txBody>
          <a:bodyPr wrap="square">
            <a:spAutoFit/>
          </a:bodyPr>
          <a:lstStyle/>
          <a:p>
            <a:r>
              <a:rPr lang="en-US" b="1" dirty="0">
                <a:latin typeface="Aptos Light (Body)"/>
              </a:rPr>
              <a:t>Admin  is the central control system responsible for overseeing, managing, and optimizing all core operations of a platform and there is some of its operations : </a:t>
            </a:r>
          </a:p>
          <a:p>
            <a:pPr marL="285750" indent="-285750">
              <a:buFont typeface="Arial" panose="020B0604020202020204" pitchFamily="34" charset="0"/>
              <a:buChar char="•"/>
            </a:pPr>
            <a:endParaRPr lang="en-US" b="1" dirty="0">
              <a:latin typeface="Aptos Light (Body)"/>
            </a:endParaRPr>
          </a:p>
          <a:p>
            <a:pPr marL="285750" indent="-285750">
              <a:buFont typeface="Arial" panose="020B0604020202020204" pitchFamily="34" charset="0"/>
              <a:buChar char="•"/>
            </a:pPr>
            <a:r>
              <a:rPr lang="en-US" b="1" dirty="0">
                <a:latin typeface="Aptos Light (Body)"/>
              </a:rPr>
              <a:t>Product Management </a:t>
            </a:r>
          </a:p>
          <a:p>
            <a:pPr marL="285750" indent="-285750">
              <a:buFont typeface="Arial" panose="020B0604020202020204" pitchFamily="34" charset="0"/>
              <a:buChar char="•"/>
            </a:pPr>
            <a:r>
              <a:rPr lang="en-US" b="1" dirty="0">
                <a:latin typeface="Aptos Light (Body)"/>
              </a:rPr>
              <a:t>Categories and Subcategories Manage  </a:t>
            </a:r>
          </a:p>
          <a:p>
            <a:pPr marL="285750" indent="-285750">
              <a:buFont typeface="Arial" panose="020B0604020202020204" pitchFamily="34" charset="0"/>
              <a:buChar char="•"/>
            </a:pPr>
            <a:r>
              <a:rPr lang="en-US" b="1" dirty="0">
                <a:latin typeface="Aptos Light (Body)"/>
              </a:rPr>
              <a:t>Products Manage </a:t>
            </a:r>
          </a:p>
          <a:p>
            <a:pPr marL="285750" indent="-285750">
              <a:buFont typeface="Arial" panose="020B0604020202020204" pitchFamily="34" charset="0"/>
              <a:buChar char="•"/>
            </a:pPr>
            <a:r>
              <a:rPr lang="en-US" b="1" dirty="0">
                <a:latin typeface="Aptos Light (Body)"/>
              </a:rPr>
              <a:t>Brands and Order Management</a:t>
            </a:r>
          </a:p>
          <a:p>
            <a:pPr marL="285750" indent="-285750">
              <a:buFont typeface="Arial" panose="020B0604020202020204" pitchFamily="34" charset="0"/>
              <a:buChar char="•"/>
            </a:pPr>
            <a:r>
              <a:rPr lang="en-US" b="1" dirty="0">
                <a:latin typeface="Aptos Light (Body)"/>
              </a:rPr>
              <a:t>Vendor Management</a:t>
            </a:r>
            <a:endParaRPr lang="en-US" sz="2400" b="1" dirty="0">
              <a:latin typeface="Aptos Light (Body)"/>
            </a:endParaRPr>
          </a:p>
          <a:p>
            <a:pPr marL="285750" indent="-285750">
              <a:buFont typeface="Arial" panose="020B0604020202020204" pitchFamily="34" charset="0"/>
              <a:buChar char="•"/>
            </a:pPr>
            <a:r>
              <a:rPr lang="en-US" b="1" dirty="0">
                <a:latin typeface="Aptos Light (Body)"/>
              </a:rPr>
              <a:t>Announcement Management </a:t>
            </a:r>
          </a:p>
        </p:txBody>
      </p:sp>
    </p:spTree>
    <p:extLst>
      <p:ext uri="{BB962C8B-B14F-4D97-AF65-F5344CB8AC3E}">
        <p14:creationId xmlns:p14="http://schemas.microsoft.com/office/powerpoint/2010/main" val="2453479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95058-3B1B-06FE-7FF1-9CDC919A6F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B77F3E-FBD5-79E6-7609-757C9AE63A1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BE8381B-CC5D-11A8-0F3A-0D7D2EA45B7A}"/>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4E62EA70-8822-952E-D4CC-2445F3F0A7BA}"/>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D1FA41F7-D735-E575-CF89-0FA8D20AA2B3}"/>
              </a:ext>
            </a:extLst>
          </p:cNvPr>
          <p:cNvSpPr txBox="1">
            <a:spLocks/>
          </p:cNvSpPr>
          <p:nvPr/>
        </p:nvSpPr>
        <p:spPr>
          <a:xfrm>
            <a:off x="546256" y="2586126"/>
            <a:ext cx="11099487" cy="4040816"/>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US" sz="5000" b="1" dirty="0">
                <a:latin typeface="Lato" panose="020F0502020204030203" pitchFamily="34" charset="0"/>
                <a:ea typeface="Lato" panose="020F0502020204030203" pitchFamily="34" charset="0"/>
                <a:cs typeface="Lato" panose="020F0502020204030203" pitchFamily="34" charset="0"/>
                <a:sym typeface="Playfair Display"/>
              </a:rPr>
              <a:t>6. Dekör 3D Designer Tools</a:t>
            </a:r>
          </a:p>
          <a:p>
            <a:pPr>
              <a:spcBef>
                <a:spcPts val="0"/>
              </a:spcBef>
            </a:pPr>
            <a:endParaRPr lang="en-US" sz="5000" b="1" dirty="0">
              <a:latin typeface="Lato" panose="020F0502020204030203" pitchFamily="34" charset="0"/>
              <a:ea typeface="Lato" panose="020F0502020204030203" pitchFamily="34" charset="0"/>
              <a:cs typeface="Lato" panose="020F0502020204030203" pitchFamily="34" charset="0"/>
              <a:sym typeface="Playfair Display"/>
            </a:endParaRPr>
          </a:p>
          <a:p>
            <a:pPr>
              <a:spcBef>
                <a:spcPts val="0"/>
              </a:spcBef>
            </a:pPr>
            <a:endParaRPr lang="en-US" sz="5000" b="1" dirty="0">
              <a:latin typeface="Lato" panose="020F0502020204030203" pitchFamily="34" charset="0"/>
              <a:ea typeface="Lato" panose="020F0502020204030203" pitchFamily="34" charset="0"/>
              <a:cs typeface="Lato" panose="020F0502020204030203" pitchFamily="34" charset="0"/>
              <a:sym typeface="Playfair Display"/>
            </a:endParaRPr>
          </a:p>
          <a:p>
            <a:pPr>
              <a:spcBef>
                <a:spcPts val="0"/>
              </a:spcBef>
            </a:pPr>
            <a:endParaRPr lang="en-US" b="1" dirty="0">
              <a:latin typeface="Aptos Light (Body)"/>
            </a:endParaRPr>
          </a:p>
          <a:p>
            <a:pPr lvl="0">
              <a:spcBef>
                <a:spcPts val="0"/>
              </a:spcBef>
            </a:pPr>
            <a:endParaRPr lang="en-US" b="1" dirty="0">
              <a:latin typeface="Lato" panose="020F0502020204030203" pitchFamily="34" charset="0"/>
              <a:ea typeface="Lato" panose="020F0502020204030203" pitchFamily="34" charset="0"/>
              <a:cs typeface="Lato" panose="020F0502020204030203" pitchFamily="34" charset="0"/>
              <a:sym typeface="Playfair Display"/>
            </a:endParaRPr>
          </a:p>
        </p:txBody>
      </p:sp>
      <p:sp>
        <p:nvSpPr>
          <p:cNvPr id="5" name="Google Shape;260;p38">
            <a:extLst>
              <a:ext uri="{FF2B5EF4-FFF2-40B4-BE49-F238E27FC236}">
                <a16:creationId xmlns:a16="http://schemas.microsoft.com/office/drawing/2014/main" id="{C0B7F930-3EF0-D001-0250-160AFAD6232B}"/>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Tree>
    <p:extLst>
      <p:ext uri="{BB962C8B-B14F-4D97-AF65-F5344CB8AC3E}">
        <p14:creationId xmlns:p14="http://schemas.microsoft.com/office/powerpoint/2010/main" val="1324240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DB967-E4DA-2043-185C-B64C6E3723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06E4CF-1045-807D-EFC6-E75C94AB7BC8}"/>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EF165358-C29E-BA33-993F-1551C1A2C75B}"/>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5E883391-807D-2048-8940-7910BA308B53}"/>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ECCD6073-89F9-FED3-AF2D-93AB3D1E340B}"/>
              </a:ext>
            </a:extLst>
          </p:cNvPr>
          <p:cNvSpPr txBox="1">
            <a:spLocks/>
          </p:cNvSpPr>
          <p:nvPr/>
        </p:nvSpPr>
        <p:spPr>
          <a:xfrm>
            <a:off x="649941" y="86376"/>
            <a:ext cx="10515600" cy="132556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latin typeface="Bradley Hand ITC" panose="03070402050302030203" pitchFamily="66" charset="0"/>
                <a:ea typeface="Aptos" panose="020B0004020202020204" pitchFamily="34" charset="0"/>
                <a:cs typeface="Times New Roman" panose="02020603050405020304" pitchFamily="18" charset="0"/>
              </a:rPr>
              <a:t>Esaltare Dekör</a:t>
            </a:r>
            <a:r>
              <a:rPr lang="ar-EG" b="1" dirty="0">
                <a:latin typeface="Bradley Hand ITC" panose="03070402050302030203" pitchFamily="66" charset="0"/>
                <a:ea typeface="Aptos" panose="020B0004020202020204" pitchFamily="34" charset="0"/>
              </a:rPr>
              <a:t> </a:t>
            </a:r>
            <a:r>
              <a:rPr lang="en-US" b="1" dirty="0">
                <a:latin typeface="Bradley Hand ITC" panose="03070402050302030203" pitchFamily="66" charset="0"/>
                <a:ea typeface="Aptos" panose="020B0004020202020204" pitchFamily="34" charset="0"/>
                <a:cs typeface="Times New Roman" panose="02020603050405020304" pitchFamily="18" charset="0"/>
              </a:rPr>
              <a:t>3D Designer Tools</a:t>
            </a:r>
            <a:endParaRPr lang="en-US" b="1" dirty="0">
              <a:latin typeface="Aptos Light (Body)"/>
            </a:endParaRPr>
          </a:p>
        </p:txBody>
      </p:sp>
      <p:sp>
        <p:nvSpPr>
          <p:cNvPr id="5" name="Google Shape;260;p38">
            <a:extLst>
              <a:ext uri="{FF2B5EF4-FFF2-40B4-BE49-F238E27FC236}">
                <a16:creationId xmlns:a16="http://schemas.microsoft.com/office/drawing/2014/main" id="{EA683A3D-A2CE-D2F6-9BBB-0925729FD0C2}"/>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9908CEB1-A7C8-AAA5-A202-932654F04CE1}"/>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cxnSp>
        <p:nvCxnSpPr>
          <p:cNvPr id="12" name="Straight Connector 11">
            <a:extLst>
              <a:ext uri="{FF2B5EF4-FFF2-40B4-BE49-F238E27FC236}">
                <a16:creationId xmlns:a16="http://schemas.microsoft.com/office/drawing/2014/main" id="{0BD5EF93-4991-74DB-1A57-8003144DEB4A}"/>
              </a:ext>
            </a:extLst>
          </p:cNvPr>
          <p:cNvCxnSpPr/>
          <p:nvPr/>
        </p:nvCxnSpPr>
        <p:spPr>
          <a:xfrm>
            <a:off x="792480" y="1308006"/>
            <a:ext cx="10789920" cy="0"/>
          </a:xfrm>
          <a:prstGeom prst="line">
            <a:avLst/>
          </a:prstGeom>
        </p:spPr>
        <p:style>
          <a:lnRef idx="2">
            <a:schemeClr val="dk1"/>
          </a:lnRef>
          <a:fillRef idx="0">
            <a:schemeClr val="dk1"/>
          </a:fillRef>
          <a:effectRef idx="1">
            <a:schemeClr val="dk1"/>
          </a:effectRef>
          <a:fontRef idx="minor">
            <a:schemeClr val="tx1"/>
          </a:fontRef>
        </p:style>
      </p:cxnSp>
      <p:sp>
        <p:nvSpPr>
          <p:cNvPr id="7" name="Content Placeholder 2">
            <a:extLst>
              <a:ext uri="{FF2B5EF4-FFF2-40B4-BE49-F238E27FC236}">
                <a16:creationId xmlns:a16="http://schemas.microsoft.com/office/drawing/2014/main" id="{CB652EAD-7566-1EE0-EB38-4441F67675CB}"/>
              </a:ext>
            </a:extLst>
          </p:cNvPr>
          <p:cNvSpPr txBox="1">
            <a:spLocks/>
          </p:cNvSpPr>
          <p:nvPr/>
        </p:nvSpPr>
        <p:spPr>
          <a:xfrm>
            <a:off x="792890" y="16508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dirty="0">
              <a:latin typeface="Abadi" panose="020B0604020104020204" pitchFamily="34" charset="0"/>
            </a:endParaRPr>
          </a:p>
          <a:p>
            <a:pPr marL="285750" indent="-285750" algn="l">
              <a:buFont typeface="Arial" panose="020B0604020202020204" pitchFamily="34" charset="0"/>
              <a:buChar char="•"/>
            </a:pPr>
            <a:endParaRPr lang="en-US" sz="1800" b="1" dirty="0">
              <a:latin typeface="Aptos Light (Body)"/>
            </a:endParaRPr>
          </a:p>
        </p:txBody>
      </p:sp>
      <p:sp>
        <p:nvSpPr>
          <p:cNvPr id="11" name="TextBox 10">
            <a:extLst>
              <a:ext uri="{FF2B5EF4-FFF2-40B4-BE49-F238E27FC236}">
                <a16:creationId xmlns:a16="http://schemas.microsoft.com/office/drawing/2014/main" id="{83D33F23-6453-0C85-A37E-D6E3F7B2C1A0}"/>
              </a:ext>
            </a:extLst>
          </p:cNvPr>
          <p:cNvSpPr txBox="1"/>
          <p:nvPr/>
        </p:nvSpPr>
        <p:spPr>
          <a:xfrm>
            <a:off x="1026458" y="1630238"/>
            <a:ext cx="10372652" cy="4247317"/>
          </a:xfrm>
          <a:prstGeom prst="rect">
            <a:avLst/>
          </a:prstGeom>
          <a:noFill/>
        </p:spPr>
        <p:txBody>
          <a:bodyPr wrap="square">
            <a:spAutoFit/>
          </a:bodyPr>
          <a:lstStyle/>
          <a:p>
            <a:r>
              <a:rPr lang="en-US" dirty="0">
                <a:latin typeface="Aptos Light (Body)"/>
                <a:ea typeface="Aptos" panose="020B0004020202020204" pitchFamily="34" charset="0"/>
                <a:cs typeface="Times New Roman" panose="02020603050405020304" pitchFamily="18" charset="0"/>
              </a:rPr>
              <a:t>The 3D design tool enables the user to enter a virtual world where he can interact with complete structures by taking the 3D designs and placing them in a suitable place to match the appropriate decorations with</a:t>
            </a:r>
            <a:endParaRPr lang="ar-EG" dirty="0">
              <a:latin typeface="Aptos Light (Body)"/>
              <a:ea typeface="Aptos" panose="020B0004020202020204" pitchFamily="34" charset="0"/>
              <a:cs typeface="Times New Roman" panose="02020603050405020304" pitchFamily="18" charset="0"/>
            </a:endParaRPr>
          </a:p>
          <a:p>
            <a:endParaRPr lang="ar-EG" dirty="0">
              <a:latin typeface="Aptos Light (Body)"/>
              <a:cs typeface="Times New Roman" panose="02020603050405020304" pitchFamily="18" charset="0"/>
            </a:endParaRPr>
          </a:p>
          <a:p>
            <a:r>
              <a:rPr lang="en-US" b="1" dirty="0"/>
              <a:t>Key Features:</a:t>
            </a:r>
          </a:p>
          <a:p>
            <a:endParaRPr lang="en-US" dirty="0"/>
          </a:p>
          <a:p>
            <a:pPr marL="285750" indent="-285750" algn="just">
              <a:buFont typeface="Arial" panose="020B0604020202020204" pitchFamily="34" charset="0"/>
              <a:buChar char="•"/>
            </a:pPr>
            <a:r>
              <a:rPr lang="en-US" b="1" dirty="0"/>
              <a:t>Model Management Panel: </a:t>
            </a:r>
            <a:r>
              <a:rPr lang="en-US" dirty="0"/>
              <a:t>View, select, or delete models from the scene. Rename or categorize elements for better organization.</a:t>
            </a:r>
            <a:endParaRPr lang="en-US" b="1" dirty="0"/>
          </a:p>
          <a:p>
            <a:pPr marL="285750" indent="-285750" algn="just">
              <a:buFont typeface="Arial" panose="020B0604020202020204" pitchFamily="34" charset="0"/>
              <a:buChar char="•"/>
            </a:pPr>
            <a:r>
              <a:rPr lang="en-US" b="1" dirty="0"/>
              <a:t> Dimensional Control </a:t>
            </a:r>
            <a:r>
              <a:rPr lang="ar-EG" dirty="0"/>
              <a:t> :</a:t>
            </a:r>
            <a:r>
              <a:rPr lang="en-US" dirty="0"/>
              <a:t>Adjust width, height, and depth interactively.</a:t>
            </a:r>
            <a:r>
              <a:rPr lang="ar-EG" dirty="0"/>
              <a:t> </a:t>
            </a:r>
            <a:r>
              <a:rPr lang="en-US" dirty="0"/>
              <a:t>Scale objects to fit space accurately using sliders or direct numeric input.</a:t>
            </a:r>
          </a:p>
          <a:p>
            <a:pPr algn="just"/>
            <a:endParaRPr lang="en-US" dirty="0"/>
          </a:p>
          <a:p>
            <a:r>
              <a:rPr lang="en-US" b="1" dirty="0"/>
              <a:t>Technologies Used:</a:t>
            </a:r>
          </a:p>
          <a:p>
            <a:pPr marL="285750" indent="-285750">
              <a:buFont typeface="Arial" panose="020B0604020202020204" pitchFamily="34" charset="0"/>
              <a:buChar char="•"/>
            </a:pPr>
            <a:r>
              <a:rPr lang="en-US" b="1" dirty="0"/>
              <a:t>React.js</a:t>
            </a:r>
            <a:r>
              <a:rPr lang="en-US" dirty="0"/>
              <a:t> – for building the user interface</a:t>
            </a:r>
          </a:p>
          <a:p>
            <a:pPr marL="285750" indent="-285750">
              <a:buFont typeface="Arial" panose="020B0604020202020204" pitchFamily="34" charset="0"/>
              <a:buChar char="•"/>
            </a:pPr>
            <a:r>
              <a:rPr lang="en-US" b="1" dirty="0"/>
              <a:t>React Three Fiber</a:t>
            </a:r>
            <a:r>
              <a:rPr lang="en-US" dirty="0"/>
              <a:t> – for rendering and managing 3D scenes in the browser</a:t>
            </a:r>
          </a:p>
          <a:p>
            <a:pPr marL="285750" indent="-285750">
              <a:buFont typeface="Arial" panose="020B0604020202020204" pitchFamily="34" charset="0"/>
              <a:buChar char="•"/>
            </a:pPr>
            <a:r>
              <a:rPr lang="en-US" b="1" dirty="0"/>
              <a:t>Three.js</a:t>
            </a:r>
            <a:r>
              <a:rPr lang="en-US" dirty="0"/>
              <a:t> – for low-level 3D graphics and geometry control</a:t>
            </a:r>
          </a:p>
          <a:p>
            <a:endParaRPr lang="en-US" dirty="0">
              <a:latin typeface="Aptos Light (Body)"/>
            </a:endParaRPr>
          </a:p>
        </p:txBody>
      </p:sp>
      <p:pic>
        <p:nvPicPr>
          <p:cNvPr id="9" name="Picture 8" descr="A black triangle with white lines&#10;&#10;AI-generated content may be incorrect.">
            <a:extLst>
              <a:ext uri="{FF2B5EF4-FFF2-40B4-BE49-F238E27FC236}">
                <a16:creationId xmlns:a16="http://schemas.microsoft.com/office/drawing/2014/main" id="{8FD6027F-BE0D-984D-9D5F-BC4DCF53A95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575285">
            <a:off x="8979646" y="4228709"/>
            <a:ext cx="1855932" cy="1881531"/>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47733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7F8B7-A81A-8933-0646-21703C4F2B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C4D631-FDF8-007C-21C4-6C6CE455DD83}"/>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0C415E6B-2BEB-0DF3-1903-28BA375CBC6D}"/>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476B61FA-A951-02EB-1E4D-A94116350994}"/>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DEECAC14-5A7D-C69C-6F4B-4662B5A220B0}"/>
              </a:ext>
            </a:extLst>
          </p:cNvPr>
          <p:cNvSpPr txBox="1">
            <a:spLocks/>
          </p:cNvSpPr>
          <p:nvPr/>
        </p:nvSpPr>
        <p:spPr>
          <a:xfrm>
            <a:off x="649941" y="86376"/>
            <a:ext cx="10515600" cy="132556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latin typeface="Bradley Hand ITC" panose="03070402050302030203" pitchFamily="66" charset="0"/>
                <a:ea typeface="Aptos" panose="020B0004020202020204" pitchFamily="34" charset="0"/>
                <a:cs typeface="Times New Roman" panose="02020603050405020304" pitchFamily="18" charset="0"/>
              </a:rPr>
              <a:t>Esaltare Dekör</a:t>
            </a:r>
            <a:r>
              <a:rPr lang="ar-EG" b="1" dirty="0">
                <a:latin typeface="Bradley Hand ITC" panose="03070402050302030203" pitchFamily="66" charset="0"/>
                <a:ea typeface="Aptos" panose="020B0004020202020204" pitchFamily="34" charset="0"/>
                <a:cs typeface="Times New Roman" panose="02020603050405020304" pitchFamily="18" charset="0"/>
              </a:rPr>
              <a:t> </a:t>
            </a:r>
            <a:r>
              <a:rPr lang="en-US" b="1" dirty="0">
                <a:latin typeface="Bradley Hand ITC" panose="03070402050302030203" pitchFamily="66" charset="0"/>
                <a:ea typeface="Aptos" panose="020B0004020202020204" pitchFamily="34" charset="0"/>
                <a:cs typeface="Times New Roman" panose="02020603050405020304" pitchFamily="18" charset="0"/>
              </a:rPr>
              <a:t>Technologies used </a:t>
            </a:r>
            <a:endParaRPr lang="en-US" b="1" dirty="0">
              <a:latin typeface="Aptos Light (Body)"/>
            </a:endParaRPr>
          </a:p>
        </p:txBody>
      </p:sp>
      <p:sp>
        <p:nvSpPr>
          <p:cNvPr id="5" name="Google Shape;260;p38">
            <a:extLst>
              <a:ext uri="{FF2B5EF4-FFF2-40B4-BE49-F238E27FC236}">
                <a16:creationId xmlns:a16="http://schemas.microsoft.com/office/drawing/2014/main" id="{0998FEF7-EAC1-2B3D-391D-2DA8035B1666}"/>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9C701104-1DBC-8FBE-2AEB-87A5AA2C98E2}"/>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cxnSp>
        <p:nvCxnSpPr>
          <p:cNvPr id="12" name="Straight Connector 11">
            <a:extLst>
              <a:ext uri="{FF2B5EF4-FFF2-40B4-BE49-F238E27FC236}">
                <a16:creationId xmlns:a16="http://schemas.microsoft.com/office/drawing/2014/main" id="{181C21D9-C5C4-7E99-07B2-A66EA95F521D}"/>
              </a:ext>
            </a:extLst>
          </p:cNvPr>
          <p:cNvCxnSpPr/>
          <p:nvPr/>
        </p:nvCxnSpPr>
        <p:spPr>
          <a:xfrm>
            <a:off x="792480" y="1308006"/>
            <a:ext cx="10789920" cy="0"/>
          </a:xfrm>
          <a:prstGeom prst="line">
            <a:avLst/>
          </a:prstGeom>
        </p:spPr>
        <p:style>
          <a:lnRef idx="2">
            <a:schemeClr val="dk1"/>
          </a:lnRef>
          <a:fillRef idx="0">
            <a:schemeClr val="dk1"/>
          </a:fillRef>
          <a:effectRef idx="1">
            <a:schemeClr val="dk1"/>
          </a:effectRef>
          <a:fontRef idx="minor">
            <a:schemeClr val="tx1"/>
          </a:fontRef>
        </p:style>
      </p:cxnSp>
      <p:sp>
        <p:nvSpPr>
          <p:cNvPr id="7" name="Content Placeholder 2">
            <a:extLst>
              <a:ext uri="{FF2B5EF4-FFF2-40B4-BE49-F238E27FC236}">
                <a16:creationId xmlns:a16="http://schemas.microsoft.com/office/drawing/2014/main" id="{54D69C46-1669-54D1-72F4-32028A6CBB4A}"/>
              </a:ext>
            </a:extLst>
          </p:cNvPr>
          <p:cNvSpPr txBox="1">
            <a:spLocks/>
          </p:cNvSpPr>
          <p:nvPr/>
        </p:nvSpPr>
        <p:spPr>
          <a:xfrm>
            <a:off x="792890" y="16508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dirty="0">
              <a:latin typeface="Abadi" panose="020B0604020104020204" pitchFamily="34" charset="0"/>
            </a:endParaRPr>
          </a:p>
          <a:p>
            <a:pPr marL="285750" indent="-285750" algn="l">
              <a:buFont typeface="Arial" panose="020B0604020202020204" pitchFamily="34" charset="0"/>
              <a:buChar char="•"/>
            </a:pPr>
            <a:endParaRPr lang="en-US" sz="1800" b="1" dirty="0">
              <a:latin typeface="Aptos Light (Body)"/>
            </a:endParaRPr>
          </a:p>
        </p:txBody>
      </p:sp>
      <p:sp>
        <p:nvSpPr>
          <p:cNvPr id="10" name="TextBox 9">
            <a:extLst>
              <a:ext uri="{FF2B5EF4-FFF2-40B4-BE49-F238E27FC236}">
                <a16:creationId xmlns:a16="http://schemas.microsoft.com/office/drawing/2014/main" id="{2854399F-1708-0AE3-E6A9-A736E43F301D}"/>
              </a:ext>
            </a:extLst>
          </p:cNvPr>
          <p:cNvSpPr txBox="1"/>
          <p:nvPr/>
        </p:nvSpPr>
        <p:spPr>
          <a:xfrm>
            <a:off x="883772" y="1577907"/>
            <a:ext cx="6096000" cy="1754326"/>
          </a:xfrm>
          <a:prstGeom prst="rect">
            <a:avLst/>
          </a:prstGeom>
          <a:noFill/>
        </p:spPr>
        <p:txBody>
          <a:bodyPr wrap="square">
            <a:spAutoFit/>
          </a:bodyPr>
          <a:lstStyle/>
          <a:p>
            <a:pPr rtl="0">
              <a:buNone/>
            </a:pPr>
            <a:r>
              <a:rPr lang="en-US" b="1" dirty="0"/>
              <a:t>Esaltare Dekör is built using the following technologies:</a:t>
            </a:r>
          </a:p>
          <a:p>
            <a:pPr rtl="0">
              <a:buNone/>
            </a:pPr>
            <a:endParaRPr lang="en-US" b="1" dirty="0"/>
          </a:p>
          <a:p>
            <a:pPr rtl="0">
              <a:buNone/>
            </a:pPr>
            <a:endParaRPr lang="en-US" dirty="0"/>
          </a:p>
          <a:p>
            <a:pPr algn="l" rtl="0">
              <a:buNone/>
            </a:pPr>
            <a:r>
              <a:rPr lang="en-US" b="1" dirty="0">
                <a:effectLst/>
              </a:rPr>
              <a:t>React.js: </a:t>
            </a:r>
            <a:r>
              <a:rPr lang="en-US" dirty="0">
                <a:effectLst/>
              </a:rPr>
              <a:t>For frontend development.</a:t>
            </a:r>
          </a:p>
          <a:p>
            <a:pPr algn="l" rtl="0">
              <a:buNone/>
            </a:pPr>
            <a:r>
              <a:rPr lang="en-US" b="1" dirty="0">
                <a:effectLst/>
              </a:rPr>
              <a:t>MySQL Database : </a:t>
            </a:r>
            <a:r>
              <a:rPr lang="en-US" dirty="0">
                <a:effectLst/>
              </a:rPr>
              <a:t>For database management.</a:t>
            </a:r>
          </a:p>
          <a:p>
            <a:pPr algn="l" rtl="0"/>
            <a:r>
              <a:rPr lang="en-US" b="1" dirty="0">
                <a:effectLst/>
              </a:rPr>
              <a:t>Laravel : </a:t>
            </a:r>
            <a:r>
              <a:rPr lang="en-US" dirty="0">
                <a:effectLst/>
              </a:rPr>
              <a:t>For backend development</a:t>
            </a:r>
          </a:p>
        </p:txBody>
      </p:sp>
      <p:pic>
        <p:nvPicPr>
          <p:cNvPr id="17" name="Picture 16" descr="A group of cartoon characters&#10;&#10;AI-generated content may be incorrect.">
            <a:extLst>
              <a:ext uri="{FF2B5EF4-FFF2-40B4-BE49-F238E27FC236}">
                <a16:creationId xmlns:a16="http://schemas.microsoft.com/office/drawing/2014/main" id="{3027BC36-2BDD-2BCB-D590-F6F1943014A1}"/>
              </a:ext>
            </a:extLst>
          </p:cNvPr>
          <p:cNvPicPr>
            <a:picLocks noChangeAspect="1"/>
          </p:cNvPicPr>
          <p:nvPr/>
        </p:nvPicPr>
        <p:blipFill>
          <a:blip r:embed="rId3">
            <a:extLst>
              <a:ext uri="{28A0092B-C50C-407E-A947-70E740481C1C}">
                <a14:useLocalDpi xmlns:a14="http://schemas.microsoft.com/office/drawing/2010/main" val="0"/>
              </a:ext>
            </a:extLst>
          </a:blip>
          <a:srcRect b="7897"/>
          <a:stretch>
            <a:fillRect/>
          </a:stretch>
        </p:blipFill>
        <p:spPr>
          <a:xfrm>
            <a:off x="6290528" y="1839964"/>
            <a:ext cx="5301369" cy="4323262"/>
          </a:xfrm>
          <a:prstGeom prst="rect">
            <a:avLst/>
          </a:prstGeom>
        </p:spPr>
      </p:pic>
      <p:pic>
        <p:nvPicPr>
          <p:cNvPr id="18" name="Picture 17" descr="A blue and black symbol&#10;&#10;AI-generated content may be incorrect.">
            <a:extLst>
              <a:ext uri="{FF2B5EF4-FFF2-40B4-BE49-F238E27FC236}">
                <a16:creationId xmlns:a16="http://schemas.microsoft.com/office/drawing/2014/main" id="{D1E3E08A-5153-3789-793F-295C4F341B6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208" y="4082481"/>
            <a:ext cx="1233510" cy="1096890"/>
          </a:xfrm>
          <a:prstGeom prst="rect">
            <a:avLst/>
          </a:prstGeom>
          <a:noFill/>
          <a:ln>
            <a:noFill/>
          </a:ln>
          <a:effectLst>
            <a:outerShdw blurRad="63500" sx="102000" sy="102000" algn="ctr" rotWithShape="0">
              <a:prstClr val="black">
                <a:alpha val="40000"/>
              </a:prstClr>
            </a:outerShdw>
          </a:effectLst>
        </p:spPr>
      </p:pic>
      <p:pic>
        <p:nvPicPr>
          <p:cNvPr id="19" name="Picture 18" descr="A red line art of a letter u&#10;&#10;AI-generated content may be incorrect.">
            <a:extLst>
              <a:ext uri="{FF2B5EF4-FFF2-40B4-BE49-F238E27FC236}">
                <a16:creationId xmlns:a16="http://schemas.microsoft.com/office/drawing/2014/main" id="{1BC42388-05DD-4845-CA16-4C64AF3D675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926" y="4090948"/>
            <a:ext cx="1196520" cy="1244696"/>
          </a:xfrm>
          <a:prstGeom prst="rect">
            <a:avLst/>
          </a:prstGeom>
          <a:noFill/>
          <a:ln>
            <a:noFill/>
          </a:ln>
          <a:effectLst>
            <a:outerShdw blurRad="63500" sx="102000" sy="102000" algn="ctr" rotWithShape="0">
              <a:prstClr val="black">
                <a:alpha val="40000"/>
              </a:prstClr>
            </a:outerShdw>
          </a:effectLst>
        </p:spPr>
      </p:pic>
      <p:pic>
        <p:nvPicPr>
          <p:cNvPr id="20" name="Picture 19" descr="A dolphin and text on a black background&#10;&#10;AI-generated content may be incorrect.">
            <a:extLst>
              <a:ext uri="{FF2B5EF4-FFF2-40B4-BE49-F238E27FC236}">
                <a16:creationId xmlns:a16="http://schemas.microsoft.com/office/drawing/2014/main" id="{7B366B56-B79F-40B5-4F01-F7DDA727840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70216" y="4191873"/>
            <a:ext cx="2389245" cy="1023962"/>
          </a:xfrm>
          <a:prstGeom prst="rect">
            <a:avLst/>
          </a:prstGeom>
          <a:noFill/>
          <a:ln>
            <a:noFill/>
          </a:ln>
          <a:effectLst>
            <a:outerShdw blurRad="50800" dist="38100" dir="5400000" algn="t" rotWithShape="0">
              <a:prstClr val="black">
                <a:alpha val="40000"/>
              </a:prstClr>
            </a:outerShdw>
          </a:effectLst>
        </p:spPr>
      </p:pic>
      <p:pic>
        <p:nvPicPr>
          <p:cNvPr id="21" name="Picture 20" descr="A logo for a rest-api&#10;&#10;AI-generated content may be incorrect.">
            <a:extLst>
              <a:ext uri="{FF2B5EF4-FFF2-40B4-BE49-F238E27FC236}">
                <a16:creationId xmlns:a16="http://schemas.microsoft.com/office/drawing/2014/main" id="{812C3E50-09AA-482E-1EC2-9FC391D58C9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16800" y="4172584"/>
            <a:ext cx="1693685" cy="1115133"/>
          </a:xfrm>
          <a:prstGeom prst="rect">
            <a:avLst/>
          </a:prstGeom>
          <a:noFill/>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082503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BEE72-B9D8-9A92-F480-DF94EE2EDA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FD1A0-F0F1-FFDE-D1ED-609C5A788CA2}"/>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72A0C326-2F6E-F577-23E7-881328CC90D6}"/>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2F142090-7298-B380-7282-5FFD28BFAE61}"/>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DCAB1D3A-E27E-C949-1397-5C0C3A37F5C5}"/>
              </a:ext>
            </a:extLst>
          </p:cNvPr>
          <p:cNvSpPr txBox="1">
            <a:spLocks/>
          </p:cNvSpPr>
          <p:nvPr/>
        </p:nvSpPr>
        <p:spPr>
          <a:xfrm>
            <a:off x="4379397" y="2568271"/>
            <a:ext cx="5232699" cy="132556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latin typeface="Lato" panose="020F0502020204030203" pitchFamily="34" charset="0"/>
                <a:ea typeface="Lato" panose="020F0502020204030203" pitchFamily="34" charset="0"/>
                <a:cs typeface="Lato" panose="020F0502020204030203" pitchFamily="34" charset="0"/>
              </a:rPr>
              <a:t>7.Results</a:t>
            </a:r>
          </a:p>
        </p:txBody>
      </p:sp>
      <p:sp>
        <p:nvSpPr>
          <p:cNvPr id="5" name="Google Shape;260;p38">
            <a:extLst>
              <a:ext uri="{FF2B5EF4-FFF2-40B4-BE49-F238E27FC236}">
                <a16:creationId xmlns:a16="http://schemas.microsoft.com/office/drawing/2014/main" id="{6B3066BF-052F-D3E7-53D1-A89378BAED69}"/>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5B28877B-759A-5213-2BC6-C3BAB6464896}"/>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sp>
        <p:nvSpPr>
          <p:cNvPr id="7" name="Content Placeholder 2">
            <a:extLst>
              <a:ext uri="{FF2B5EF4-FFF2-40B4-BE49-F238E27FC236}">
                <a16:creationId xmlns:a16="http://schemas.microsoft.com/office/drawing/2014/main" id="{89DA7D2A-9D13-C77F-62BD-D177804665F8}"/>
              </a:ext>
            </a:extLst>
          </p:cNvPr>
          <p:cNvSpPr txBox="1">
            <a:spLocks/>
          </p:cNvSpPr>
          <p:nvPr/>
        </p:nvSpPr>
        <p:spPr>
          <a:xfrm>
            <a:off x="792890" y="16508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dirty="0">
              <a:latin typeface="Abadi" panose="020B0604020104020204" pitchFamily="34" charset="0"/>
            </a:endParaRPr>
          </a:p>
          <a:p>
            <a:pPr marL="285750" indent="-285750" algn="l">
              <a:buFont typeface="Arial" panose="020B0604020202020204" pitchFamily="34" charset="0"/>
              <a:buChar char="•"/>
            </a:pPr>
            <a:endParaRPr lang="en-US" sz="1800" b="1" dirty="0">
              <a:latin typeface="Aptos Light (Body)"/>
            </a:endParaRPr>
          </a:p>
        </p:txBody>
      </p:sp>
    </p:spTree>
    <p:extLst>
      <p:ext uri="{BB962C8B-B14F-4D97-AF65-F5344CB8AC3E}">
        <p14:creationId xmlns:p14="http://schemas.microsoft.com/office/powerpoint/2010/main" val="2796405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EC94C-B563-A275-BB00-421B3028F3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4FE119-1C2F-9C0A-2095-0D6669EDD5DC}"/>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D392163F-74EC-E301-9048-679F92AB7B42}"/>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3D849244-9CDB-218F-705C-19D628348730}"/>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5" name="Google Shape;260;p38">
            <a:extLst>
              <a:ext uri="{FF2B5EF4-FFF2-40B4-BE49-F238E27FC236}">
                <a16:creationId xmlns:a16="http://schemas.microsoft.com/office/drawing/2014/main" id="{EB887C77-C448-3DA6-123D-C3EBB270BA87}"/>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80F15F41-0414-9DE1-E6BD-BAC8305B5CBF}"/>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sp>
        <p:nvSpPr>
          <p:cNvPr id="7" name="Content Placeholder 2">
            <a:extLst>
              <a:ext uri="{FF2B5EF4-FFF2-40B4-BE49-F238E27FC236}">
                <a16:creationId xmlns:a16="http://schemas.microsoft.com/office/drawing/2014/main" id="{0B660750-4913-4579-6E44-C0404B21C494}"/>
              </a:ext>
            </a:extLst>
          </p:cNvPr>
          <p:cNvSpPr txBox="1">
            <a:spLocks/>
          </p:cNvSpPr>
          <p:nvPr/>
        </p:nvSpPr>
        <p:spPr>
          <a:xfrm>
            <a:off x="792890" y="16508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dirty="0">
              <a:latin typeface="Abadi" panose="020B0604020104020204" pitchFamily="34" charset="0"/>
            </a:endParaRPr>
          </a:p>
          <a:p>
            <a:pPr marL="285750" indent="-285750" algn="l">
              <a:buFont typeface="Arial" panose="020B0604020202020204" pitchFamily="34" charset="0"/>
              <a:buChar char="•"/>
            </a:pPr>
            <a:endParaRPr lang="en-US" sz="1800" b="1" dirty="0">
              <a:latin typeface="Aptos Light (Body)"/>
            </a:endParaRPr>
          </a:p>
        </p:txBody>
      </p:sp>
      <p:pic>
        <p:nvPicPr>
          <p:cNvPr id="9" name="Picture 8">
            <a:extLst>
              <a:ext uri="{FF2B5EF4-FFF2-40B4-BE49-F238E27FC236}">
                <a16:creationId xmlns:a16="http://schemas.microsoft.com/office/drawing/2014/main" id="{CD5FBB5E-DA9B-0115-B45D-E2F8D7A8EF48}"/>
              </a:ext>
            </a:extLst>
          </p:cNvPr>
          <p:cNvPicPr>
            <a:picLocks noChangeAspect="1"/>
          </p:cNvPicPr>
          <p:nvPr/>
        </p:nvPicPr>
        <p:blipFill rotWithShape="1">
          <a:blip r:embed="rId3">
            <a:extLst>
              <a:ext uri="{28A0092B-C50C-407E-A947-70E740481C1C}">
                <a14:useLocalDpi xmlns:a14="http://schemas.microsoft.com/office/drawing/2010/main" val="0"/>
              </a:ext>
            </a:extLst>
          </a:blip>
          <a:srcRect l="29166" t="21711" r="23083" b="22526"/>
          <a:stretch/>
        </p:blipFill>
        <p:spPr>
          <a:xfrm>
            <a:off x="2342125" y="832068"/>
            <a:ext cx="7507750" cy="5193863"/>
          </a:xfrm>
          <a:prstGeom prst="rect">
            <a:avLst/>
          </a:prstGeom>
          <a:effectLst>
            <a:outerShdw blurRad="63500" sx="102000" sy="102000" algn="ctr" rotWithShape="0">
              <a:prstClr val="black">
                <a:alpha val="40000"/>
              </a:prstClr>
            </a:outerShdw>
          </a:effectLst>
        </p:spPr>
      </p:pic>
      <p:pic>
        <p:nvPicPr>
          <p:cNvPr id="10" name="Picture 9" descr="A screenshot of a website&#10;&#10;AI-generated content may be incorrect.">
            <a:extLst>
              <a:ext uri="{FF2B5EF4-FFF2-40B4-BE49-F238E27FC236}">
                <a16:creationId xmlns:a16="http://schemas.microsoft.com/office/drawing/2014/main" id="{E27EF127-04C2-E947-7375-40BA564BD6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7515" y="1122363"/>
            <a:ext cx="6658977" cy="375443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2463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E61E4-CC15-2D49-E3D4-ECFCA6513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40FF1-B9E6-2D31-9212-62823B1BFB38}"/>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39BE2DD7-52BA-B79A-A04D-BBE7B064B394}"/>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498152E3-B539-B6DA-9BAC-918EBEECCE9D}"/>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5" name="Google Shape;260;p38">
            <a:extLst>
              <a:ext uri="{FF2B5EF4-FFF2-40B4-BE49-F238E27FC236}">
                <a16:creationId xmlns:a16="http://schemas.microsoft.com/office/drawing/2014/main" id="{7378C86E-677B-880F-6601-80A741C53CDE}"/>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D1CF781D-49AD-6DCF-D8F1-625772EFD3C3}"/>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sp>
        <p:nvSpPr>
          <p:cNvPr id="7" name="Content Placeholder 2">
            <a:extLst>
              <a:ext uri="{FF2B5EF4-FFF2-40B4-BE49-F238E27FC236}">
                <a16:creationId xmlns:a16="http://schemas.microsoft.com/office/drawing/2014/main" id="{86A96EC4-25E5-BF50-234E-5E14703052D9}"/>
              </a:ext>
            </a:extLst>
          </p:cNvPr>
          <p:cNvSpPr txBox="1">
            <a:spLocks/>
          </p:cNvSpPr>
          <p:nvPr/>
        </p:nvSpPr>
        <p:spPr>
          <a:xfrm>
            <a:off x="792890" y="16508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dirty="0">
              <a:latin typeface="Abadi" panose="020B0604020104020204" pitchFamily="34" charset="0"/>
            </a:endParaRPr>
          </a:p>
          <a:p>
            <a:pPr marL="285750" indent="-285750" algn="l">
              <a:buFont typeface="Arial" panose="020B0604020202020204" pitchFamily="34" charset="0"/>
              <a:buChar char="•"/>
            </a:pPr>
            <a:endParaRPr lang="en-US" sz="1800" b="1" dirty="0">
              <a:latin typeface="Aptos Light (Body)"/>
            </a:endParaRPr>
          </a:p>
        </p:txBody>
      </p:sp>
      <p:pic>
        <p:nvPicPr>
          <p:cNvPr id="9" name="Picture 8">
            <a:extLst>
              <a:ext uri="{FF2B5EF4-FFF2-40B4-BE49-F238E27FC236}">
                <a16:creationId xmlns:a16="http://schemas.microsoft.com/office/drawing/2014/main" id="{2539C75E-76C7-2B57-B353-20A57A0BEA2C}"/>
              </a:ext>
            </a:extLst>
          </p:cNvPr>
          <p:cNvPicPr>
            <a:picLocks noChangeAspect="1"/>
          </p:cNvPicPr>
          <p:nvPr/>
        </p:nvPicPr>
        <p:blipFill rotWithShape="1">
          <a:blip r:embed="rId3">
            <a:extLst>
              <a:ext uri="{28A0092B-C50C-407E-A947-70E740481C1C}">
                <a14:useLocalDpi xmlns:a14="http://schemas.microsoft.com/office/drawing/2010/main" val="0"/>
              </a:ext>
            </a:extLst>
          </a:blip>
          <a:srcRect l="29166" t="21711" r="23083" b="22526"/>
          <a:stretch/>
        </p:blipFill>
        <p:spPr>
          <a:xfrm>
            <a:off x="2342125" y="832068"/>
            <a:ext cx="7507750" cy="5193863"/>
          </a:xfrm>
          <a:prstGeom prst="rect">
            <a:avLst/>
          </a:prstGeom>
          <a:effectLst>
            <a:outerShdw blurRad="63500" sx="102000" sy="102000" algn="ctr" rotWithShape="0">
              <a:prstClr val="black">
                <a:alpha val="40000"/>
              </a:prstClr>
            </a:outerShdw>
          </a:effectLst>
        </p:spPr>
      </p:pic>
      <p:pic>
        <p:nvPicPr>
          <p:cNvPr id="4" name="Picture 3" descr="A room with a table and chairs&#10;&#10;AI-generated content may be incorrect.">
            <a:extLst>
              <a:ext uri="{FF2B5EF4-FFF2-40B4-BE49-F238E27FC236}">
                <a16:creationId xmlns:a16="http://schemas.microsoft.com/office/drawing/2014/main" id="{591490C8-A9D4-A653-F675-CB9FA855A6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2735" y="1122363"/>
            <a:ext cx="6575425" cy="377475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6258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C7DF9-E019-86D2-0699-9E95571EDB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B0FB3-E645-7823-D4B0-2B189E626865}"/>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9FF04168-BF30-CD1E-FD40-606F2F5FFB69}"/>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5A0A7421-E8FE-3070-EEDA-AA487C04A4FE}"/>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5" name="Google Shape;260;p38">
            <a:extLst>
              <a:ext uri="{FF2B5EF4-FFF2-40B4-BE49-F238E27FC236}">
                <a16:creationId xmlns:a16="http://schemas.microsoft.com/office/drawing/2014/main" id="{8AFDF76D-A232-8619-B2D4-C9A45AA62D9A}"/>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DE9B2A7A-5050-792C-F8C5-FE361D3736A3}"/>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sp>
        <p:nvSpPr>
          <p:cNvPr id="7" name="Content Placeholder 2">
            <a:extLst>
              <a:ext uri="{FF2B5EF4-FFF2-40B4-BE49-F238E27FC236}">
                <a16:creationId xmlns:a16="http://schemas.microsoft.com/office/drawing/2014/main" id="{E40EE33B-DE9D-57A1-2A12-E9305633FB20}"/>
              </a:ext>
            </a:extLst>
          </p:cNvPr>
          <p:cNvSpPr txBox="1">
            <a:spLocks/>
          </p:cNvSpPr>
          <p:nvPr/>
        </p:nvSpPr>
        <p:spPr>
          <a:xfrm>
            <a:off x="792890" y="16508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dirty="0">
              <a:latin typeface="Abadi" panose="020B0604020104020204" pitchFamily="34" charset="0"/>
            </a:endParaRPr>
          </a:p>
          <a:p>
            <a:pPr marL="285750" indent="-285750" algn="l">
              <a:buFont typeface="Arial" panose="020B0604020202020204" pitchFamily="34" charset="0"/>
              <a:buChar char="•"/>
            </a:pPr>
            <a:endParaRPr lang="en-US" sz="1800" b="1" dirty="0">
              <a:latin typeface="Aptos Light (Body)"/>
            </a:endParaRPr>
          </a:p>
        </p:txBody>
      </p:sp>
      <p:pic>
        <p:nvPicPr>
          <p:cNvPr id="9" name="Picture 8">
            <a:extLst>
              <a:ext uri="{FF2B5EF4-FFF2-40B4-BE49-F238E27FC236}">
                <a16:creationId xmlns:a16="http://schemas.microsoft.com/office/drawing/2014/main" id="{0CAA1787-1E45-AF69-523E-B49FBA6F991B}"/>
              </a:ext>
            </a:extLst>
          </p:cNvPr>
          <p:cNvPicPr>
            <a:picLocks noChangeAspect="1"/>
          </p:cNvPicPr>
          <p:nvPr/>
        </p:nvPicPr>
        <p:blipFill rotWithShape="1">
          <a:blip r:embed="rId3">
            <a:extLst>
              <a:ext uri="{28A0092B-C50C-407E-A947-70E740481C1C}">
                <a14:useLocalDpi xmlns:a14="http://schemas.microsoft.com/office/drawing/2010/main" val="0"/>
              </a:ext>
            </a:extLst>
          </a:blip>
          <a:srcRect l="29166" t="21711" r="23083" b="22526"/>
          <a:stretch/>
        </p:blipFill>
        <p:spPr>
          <a:xfrm>
            <a:off x="2342125" y="832068"/>
            <a:ext cx="7507750" cy="5193863"/>
          </a:xfrm>
          <a:prstGeom prst="rect">
            <a:avLst/>
          </a:prstGeom>
          <a:effectLst>
            <a:outerShdw blurRad="63500" sx="102000" sy="102000" algn="ctr" rotWithShape="0">
              <a:prstClr val="black">
                <a:alpha val="40000"/>
              </a:prstClr>
            </a:outerShdw>
          </a:effectLst>
        </p:spPr>
      </p:pic>
      <p:pic>
        <p:nvPicPr>
          <p:cNvPr id="4" name="Picture 3" descr="A room with a table and chairs&#10;&#10;AI-generated content may be incorrect.">
            <a:extLst>
              <a:ext uri="{FF2B5EF4-FFF2-40B4-BE49-F238E27FC236}">
                <a16:creationId xmlns:a16="http://schemas.microsoft.com/office/drawing/2014/main" id="{177A6D11-4C74-DB5C-B8F2-0AC550A990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3467" y="1120369"/>
            <a:ext cx="6705654" cy="3756431"/>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9039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4DE33-3D27-516B-0B0B-1C8D37AF98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9554C8-9378-1E88-7125-6910590C1E64}"/>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1483E792-C857-8EC4-190F-7081F9ED6B69}"/>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14AD4BEA-B826-1F54-2139-5A960733B709}"/>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5" name="Google Shape;260;p38">
            <a:extLst>
              <a:ext uri="{FF2B5EF4-FFF2-40B4-BE49-F238E27FC236}">
                <a16:creationId xmlns:a16="http://schemas.microsoft.com/office/drawing/2014/main" id="{ECF7752F-602C-08F8-035F-D47B6B4A9BBA}"/>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C1F119F3-5F92-3EB5-2689-492766EC8688}"/>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sp>
        <p:nvSpPr>
          <p:cNvPr id="7" name="Content Placeholder 2">
            <a:extLst>
              <a:ext uri="{FF2B5EF4-FFF2-40B4-BE49-F238E27FC236}">
                <a16:creationId xmlns:a16="http://schemas.microsoft.com/office/drawing/2014/main" id="{95507636-0D74-71C6-64EB-C446DF11D03C}"/>
              </a:ext>
            </a:extLst>
          </p:cNvPr>
          <p:cNvSpPr txBox="1">
            <a:spLocks/>
          </p:cNvSpPr>
          <p:nvPr/>
        </p:nvSpPr>
        <p:spPr>
          <a:xfrm>
            <a:off x="792890" y="16508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dirty="0">
              <a:latin typeface="Abadi" panose="020B0604020104020204" pitchFamily="34" charset="0"/>
            </a:endParaRPr>
          </a:p>
          <a:p>
            <a:pPr marL="285750" indent="-285750" algn="l">
              <a:buFont typeface="Arial" panose="020B0604020202020204" pitchFamily="34" charset="0"/>
              <a:buChar char="•"/>
            </a:pPr>
            <a:endParaRPr lang="en-US" sz="1800" b="1" dirty="0">
              <a:latin typeface="Aptos Light (Body)"/>
            </a:endParaRPr>
          </a:p>
        </p:txBody>
      </p:sp>
      <p:pic>
        <p:nvPicPr>
          <p:cNvPr id="9" name="Picture 8">
            <a:extLst>
              <a:ext uri="{FF2B5EF4-FFF2-40B4-BE49-F238E27FC236}">
                <a16:creationId xmlns:a16="http://schemas.microsoft.com/office/drawing/2014/main" id="{5A82CF1D-B7B0-6B0E-2679-1A036FA205F2}"/>
              </a:ext>
            </a:extLst>
          </p:cNvPr>
          <p:cNvPicPr>
            <a:picLocks noChangeAspect="1"/>
          </p:cNvPicPr>
          <p:nvPr/>
        </p:nvPicPr>
        <p:blipFill rotWithShape="1">
          <a:blip r:embed="rId3">
            <a:extLst>
              <a:ext uri="{28A0092B-C50C-407E-A947-70E740481C1C}">
                <a14:useLocalDpi xmlns:a14="http://schemas.microsoft.com/office/drawing/2010/main" val="0"/>
              </a:ext>
            </a:extLst>
          </a:blip>
          <a:srcRect l="29166" t="21711" r="23083" b="22526"/>
          <a:stretch/>
        </p:blipFill>
        <p:spPr>
          <a:xfrm>
            <a:off x="2342125" y="832068"/>
            <a:ext cx="7507750" cy="5193863"/>
          </a:xfrm>
          <a:prstGeom prst="rect">
            <a:avLst/>
          </a:prstGeom>
          <a:effectLst>
            <a:outerShdw blurRad="63500" sx="102000" sy="102000" algn="ctr" rotWithShape="0">
              <a:prstClr val="black">
                <a:alpha val="40000"/>
              </a:prstClr>
            </a:outerShdw>
          </a:effectLst>
        </p:spPr>
      </p:pic>
      <p:pic>
        <p:nvPicPr>
          <p:cNvPr id="4" name="Picture 3" descr="A screenshot of a website&#10;&#10;AI-generated content may be incorrect.">
            <a:extLst>
              <a:ext uri="{FF2B5EF4-FFF2-40B4-BE49-F238E27FC236}">
                <a16:creationId xmlns:a16="http://schemas.microsoft.com/office/drawing/2014/main" id="{0C862994-BF1A-E049-229D-A7F1B8E8BF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3467" y="1132713"/>
            <a:ext cx="6634534" cy="370867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5661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23B40-49FD-A1AB-FCB1-A4EE5BB91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614166-D49D-33D9-5FED-9B802D51A6A9}"/>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414D2A93-1CA3-A430-4BAF-813130481899}"/>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AB0EA978-45F7-4637-30F2-FF3C15E09835}"/>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31613FCF-B6C0-5B81-E6A1-256ABF88E4C7}"/>
              </a:ext>
            </a:extLst>
          </p:cNvPr>
          <p:cNvSpPr txBox="1">
            <a:spLocks/>
          </p:cNvSpPr>
          <p:nvPr/>
        </p:nvSpPr>
        <p:spPr>
          <a:xfrm>
            <a:off x="649941" y="86376"/>
            <a:ext cx="10515600" cy="132556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l">
              <a:spcBef>
                <a:spcPts val="0"/>
              </a:spcBef>
            </a:pPr>
            <a:r>
              <a:rPr lang="en-US" b="1" dirty="0">
                <a:latin typeface="Lato" panose="020F0502020204030203" pitchFamily="34" charset="0"/>
                <a:ea typeface="Lato" panose="020F0502020204030203" pitchFamily="34" charset="0"/>
                <a:cs typeface="Lato" panose="020F0502020204030203" pitchFamily="34" charset="0"/>
                <a:sym typeface="Playfair Display"/>
              </a:rPr>
              <a:t>Agenda</a:t>
            </a:r>
          </a:p>
        </p:txBody>
      </p:sp>
      <p:sp>
        <p:nvSpPr>
          <p:cNvPr id="5" name="Google Shape;260;p38">
            <a:extLst>
              <a:ext uri="{FF2B5EF4-FFF2-40B4-BE49-F238E27FC236}">
                <a16:creationId xmlns:a16="http://schemas.microsoft.com/office/drawing/2014/main" id="{D4567B1E-BBBF-E382-AA9C-BF7A7CCB7A61}"/>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27CFA0BB-74C7-1F20-6B34-B6DC78F9EB64}"/>
              </a:ext>
            </a:extLst>
          </p:cNvPr>
          <p:cNvSpPr txBox="1">
            <a:spLocks/>
          </p:cNvSpPr>
          <p:nvPr/>
        </p:nvSpPr>
        <p:spPr>
          <a:xfrm>
            <a:off x="865780" y="1920776"/>
            <a:ext cx="10442448" cy="37181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mj-lt"/>
              <a:buAutoNum type="arabicPeriod"/>
            </a:pPr>
            <a:r>
              <a:rPr lang="en-US" sz="2000" b="1" dirty="0">
                <a:latin typeface="Aptos Light (Body)"/>
              </a:rPr>
              <a:t>Problem</a:t>
            </a:r>
          </a:p>
          <a:p>
            <a:pPr marL="457200" indent="-457200" algn="l">
              <a:buFont typeface="+mj-lt"/>
              <a:buAutoNum type="arabicPeriod"/>
            </a:pPr>
            <a:r>
              <a:rPr lang="en-US" sz="2000" b="1" dirty="0">
                <a:latin typeface="Aptos Light (Body)"/>
                <a:ea typeface="Lato" panose="020F0502020204030203" pitchFamily="34" charset="0"/>
                <a:cs typeface="Lato" panose="020F0502020204030203" pitchFamily="34" charset="0"/>
              </a:rPr>
              <a:t>Exiting solutions</a:t>
            </a:r>
            <a:endParaRPr lang="en-US" sz="2000" b="1" dirty="0">
              <a:latin typeface="Aptos Light (Body)"/>
            </a:endParaRPr>
          </a:p>
          <a:p>
            <a:pPr marL="457200" indent="-457200" algn="l">
              <a:buFont typeface="+mj-lt"/>
              <a:buAutoNum type="arabicPeriod"/>
            </a:pPr>
            <a:r>
              <a:rPr lang="en-US" sz="2000" b="1" dirty="0">
                <a:latin typeface="Aptos Light (Body)"/>
              </a:rPr>
              <a:t>Brief overview of </a:t>
            </a:r>
            <a:r>
              <a:rPr lang="en-US" sz="2000" b="1" dirty="0">
                <a:effectLst/>
                <a:latin typeface="Aptos Light (Body)"/>
                <a:ea typeface="Aptos" panose="020B0004020202020204" pitchFamily="34" charset="0"/>
                <a:cs typeface="Times New Roman" panose="02020603050405020304" pitchFamily="18" charset="0"/>
              </a:rPr>
              <a:t>Esaltare Dekör</a:t>
            </a:r>
          </a:p>
          <a:p>
            <a:pPr marL="457200" indent="-457200" algn="l">
              <a:buFont typeface="+mj-lt"/>
              <a:buAutoNum type="arabicPeriod"/>
            </a:pPr>
            <a:r>
              <a:rPr lang="en-US" sz="2000" b="1" dirty="0">
                <a:latin typeface="Aptos Light (Body)"/>
              </a:rPr>
              <a:t>Chatbot Integration</a:t>
            </a:r>
          </a:p>
          <a:p>
            <a:pPr marL="457200" indent="-457200" algn="l">
              <a:buFont typeface="+mj-lt"/>
              <a:buAutoNum type="arabicPeriod"/>
            </a:pPr>
            <a:r>
              <a:rPr lang="en-US" sz="2000" b="1" dirty="0">
                <a:latin typeface="Aptos Light (Body)"/>
              </a:rPr>
              <a:t>Administration </a:t>
            </a:r>
          </a:p>
          <a:p>
            <a:pPr marL="457200" indent="-457200" algn="l">
              <a:buFont typeface="+mj-lt"/>
              <a:buAutoNum type="arabicPeriod"/>
            </a:pPr>
            <a:r>
              <a:rPr lang="en-US" sz="2000" b="1" dirty="0">
                <a:latin typeface="Aptos Light (Body)"/>
                <a:ea typeface="Aptos" panose="020B0004020202020204" pitchFamily="34" charset="0"/>
                <a:cs typeface="Times New Roman" panose="02020603050405020304" pitchFamily="18" charset="0"/>
              </a:rPr>
              <a:t>Esaltare Dekör</a:t>
            </a:r>
            <a:r>
              <a:rPr lang="ar-EG" sz="2000" b="1" dirty="0">
                <a:latin typeface="Aptos Light (Body)"/>
                <a:ea typeface="Aptos" panose="020B0004020202020204" pitchFamily="34" charset="0"/>
              </a:rPr>
              <a:t> </a:t>
            </a:r>
            <a:r>
              <a:rPr lang="en-US" sz="2000" b="1" dirty="0">
                <a:latin typeface="Aptos Light (Body)"/>
                <a:ea typeface="Aptos" panose="020B0004020202020204" pitchFamily="34" charset="0"/>
                <a:cs typeface="Times New Roman" panose="02020603050405020304" pitchFamily="18" charset="0"/>
              </a:rPr>
              <a:t>3D Designer Tools</a:t>
            </a:r>
            <a:endParaRPr lang="en-US" sz="2000" b="1" dirty="0">
              <a:latin typeface="Aptos Light (Body)"/>
            </a:endParaRPr>
          </a:p>
          <a:p>
            <a:pPr marL="457200" indent="-457200" algn="l">
              <a:buFont typeface="+mj-lt"/>
              <a:buAutoNum type="arabicPeriod"/>
            </a:pPr>
            <a:r>
              <a:rPr lang="en-US" sz="2000" b="1" dirty="0">
                <a:latin typeface="Aptos Light (Body)"/>
              </a:rPr>
              <a:t>Results </a:t>
            </a:r>
          </a:p>
        </p:txBody>
      </p:sp>
      <p:cxnSp>
        <p:nvCxnSpPr>
          <p:cNvPr id="7" name="Straight Connector 6">
            <a:extLst>
              <a:ext uri="{FF2B5EF4-FFF2-40B4-BE49-F238E27FC236}">
                <a16:creationId xmlns:a16="http://schemas.microsoft.com/office/drawing/2014/main" id="{DF314DE8-96B6-0580-3C7A-6C5E39B8FB8D}"/>
              </a:ext>
            </a:extLst>
          </p:cNvPr>
          <p:cNvCxnSpPr/>
          <p:nvPr/>
        </p:nvCxnSpPr>
        <p:spPr>
          <a:xfrm>
            <a:off x="792480" y="1308006"/>
            <a:ext cx="1078992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8875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fade">
                                      <p:cBhvr>
                                        <p:cTn id="35" dur="1000"/>
                                        <p:tgtEl>
                                          <p:spTgt spid="8">
                                            <p:txEl>
                                              <p:pRg st="4" end="4"/>
                                            </p:txEl>
                                          </p:spTgt>
                                        </p:tgtEl>
                                      </p:cBhvr>
                                    </p:animEffect>
                                    <p:anim calcmode="lin" valueType="num">
                                      <p:cBhvr>
                                        <p:cTn id="36"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1000"/>
                                        <p:tgtEl>
                                          <p:spTgt spid="8">
                                            <p:txEl>
                                              <p:pRg st="5" end="5"/>
                                            </p:txEl>
                                          </p:spTgt>
                                        </p:tgtEl>
                                      </p:cBhvr>
                                    </p:animEffect>
                                    <p:anim calcmode="lin" valueType="num">
                                      <p:cBhvr>
                                        <p:cTn id="4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8">
                                            <p:txEl>
                                              <p:pRg st="6" end="6"/>
                                            </p:txEl>
                                          </p:spTgt>
                                        </p:tgtEl>
                                        <p:attrNameLst>
                                          <p:attrName>style.visibility</p:attrName>
                                        </p:attrNameLst>
                                      </p:cBhvr>
                                      <p:to>
                                        <p:strVal val="visible"/>
                                      </p:to>
                                    </p:set>
                                    <p:animEffect transition="in" filter="fade">
                                      <p:cBhvr>
                                        <p:cTn id="49" dur="1000"/>
                                        <p:tgtEl>
                                          <p:spTgt spid="8">
                                            <p:txEl>
                                              <p:pRg st="6" end="6"/>
                                            </p:txEl>
                                          </p:spTgt>
                                        </p:tgtEl>
                                      </p:cBhvr>
                                    </p:animEffect>
                                    <p:anim calcmode="lin" valueType="num">
                                      <p:cBhvr>
                                        <p:cTn id="50"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A6ECA-42B7-6921-5A21-CC3B2665CF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EC1D91-EFEA-527A-14E9-38D395DAC6A6}"/>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7B1A075F-B4E0-155E-5AD4-1D00AA7723D2}"/>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395E616D-D0F3-5CA7-E575-6133D44CEB2F}"/>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5" name="Google Shape;260;p38">
            <a:extLst>
              <a:ext uri="{FF2B5EF4-FFF2-40B4-BE49-F238E27FC236}">
                <a16:creationId xmlns:a16="http://schemas.microsoft.com/office/drawing/2014/main" id="{A09AFB68-C5A3-C10B-75BA-405ED4E1E270}"/>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39403FD3-8FE9-19C5-B404-F3F3181E7A28}"/>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sp>
        <p:nvSpPr>
          <p:cNvPr id="7" name="Content Placeholder 2">
            <a:extLst>
              <a:ext uri="{FF2B5EF4-FFF2-40B4-BE49-F238E27FC236}">
                <a16:creationId xmlns:a16="http://schemas.microsoft.com/office/drawing/2014/main" id="{95250141-5617-EFD1-573A-84BBE7979A8A}"/>
              </a:ext>
            </a:extLst>
          </p:cNvPr>
          <p:cNvSpPr txBox="1">
            <a:spLocks/>
          </p:cNvSpPr>
          <p:nvPr/>
        </p:nvSpPr>
        <p:spPr>
          <a:xfrm>
            <a:off x="792890" y="16508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dirty="0">
              <a:latin typeface="Abadi" panose="020B0604020104020204" pitchFamily="34" charset="0"/>
            </a:endParaRPr>
          </a:p>
          <a:p>
            <a:pPr marL="285750" indent="-285750" algn="l">
              <a:buFont typeface="Arial" panose="020B0604020202020204" pitchFamily="34" charset="0"/>
              <a:buChar char="•"/>
            </a:pPr>
            <a:endParaRPr lang="en-US" sz="1800" b="1" dirty="0">
              <a:latin typeface="Aptos Light (Body)"/>
            </a:endParaRPr>
          </a:p>
        </p:txBody>
      </p:sp>
      <p:pic>
        <p:nvPicPr>
          <p:cNvPr id="9" name="Picture 8">
            <a:extLst>
              <a:ext uri="{FF2B5EF4-FFF2-40B4-BE49-F238E27FC236}">
                <a16:creationId xmlns:a16="http://schemas.microsoft.com/office/drawing/2014/main" id="{80A8D1CC-D62A-59F1-D8BB-F149C9F5218C}"/>
              </a:ext>
            </a:extLst>
          </p:cNvPr>
          <p:cNvPicPr>
            <a:picLocks noChangeAspect="1"/>
          </p:cNvPicPr>
          <p:nvPr/>
        </p:nvPicPr>
        <p:blipFill rotWithShape="1">
          <a:blip r:embed="rId3">
            <a:extLst>
              <a:ext uri="{28A0092B-C50C-407E-A947-70E740481C1C}">
                <a14:useLocalDpi xmlns:a14="http://schemas.microsoft.com/office/drawing/2010/main" val="0"/>
              </a:ext>
            </a:extLst>
          </a:blip>
          <a:srcRect l="29166" t="21711" r="23083" b="22526"/>
          <a:stretch/>
        </p:blipFill>
        <p:spPr>
          <a:xfrm>
            <a:off x="2342125" y="832068"/>
            <a:ext cx="7507750" cy="5193863"/>
          </a:xfrm>
          <a:prstGeom prst="rect">
            <a:avLst/>
          </a:prstGeom>
          <a:effectLst>
            <a:outerShdw blurRad="63500" sx="102000" sy="102000" algn="ctr" rotWithShape="0">
              <a:prstClr val="black">
                <a:alpha val="40000"/>
              </a:prstClr>
            </a:outerShdw>
          </a:effectLst>
        </p:spPr>
      </p:pic>
      <p:pic>
        <p:nvPicPr>
          <p:cNvPr id="4" name="Picture 3" descr="A screenshot of a computer&#10;&#10;AI-generated content may be incorrect.">
            <a:extLst>
              <a:ext uri="{FF2B5EF4-FFF2-40B4-BE49-F238E27FC236}">
                <a16:creationId xmlns:a16="http://schemas.microsoft.com/office/drawing/2014/main" id="{97D4929A-AFB8-723A-B3F9-BD62376F3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888" y="1085367"/>
            <a:ext cx="6660752" cy="382858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8709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E5FBC-A375-3C57-62B0-164BF4F35F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CF52F8-E170-94D7-980D-FD21CB0DE6AC}"/>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369FE8C7-5D35-28A7-B6FD-514B77D9A028}"/>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04EE7500-29B6-72F6-0D19-494CC606FA9E}"/>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5" name="Google Shape;260;p38">
            <a:extLst>
              <a:ext uri="{FF2B5EF4-FFF2-40B4-BE49-F238E27FC236}">
                <a16:creationId xmlns:a16="http://schemas.microsoft.com/office/drawing/2014/main" id="{73DF9696-EC69-A13B-6B49-DD0B68A4DC35}"/>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385CEAB0-7C7D-2CF1-864D-A77724F5D1C5}"/>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sp>
        <p:nvSpPr>
          <p:cNvPr id="7" name="Content Placeholder 2">
            <a:extLst>
              <a:ext uri="{FF2B5EF4-FFF2-40B4-BE49-F238E27FC236}">
                <a16:creationId xmlns:a16="http://schemas.microsoft.com/office/drawing/2014/main" id="{6CA001A1-AB3A-B9FB-A8B2-ADC40B50A888}"/>
              </a:ext>
            </a:extLst>
          </p:cNvPr>
          <p:cNvSpPr txBox="1">
            <a:spLocks/>
          </p:cNvSpPr>
          <p:nvPr/>
        </p:nvSpPr>
        <p:spPr>
          <a:xfrm>
            <a:off x="792890" y="16508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dirty="0">
              <a:latin typeface="Abadi" panose="020B0604020104020204" pitchFamily="34" charset="0"/>
            </a:endParaRPr>
          </a:p>
          <a:p>
            <a:pPr marL="285750" indent="-285750" algn="l">
              <a:buFont typeface="Arial" panose="020B0604020202020204" pitchFamily="34" charset="0"/>
              <a:buChar char="•"/>
            </a:pPr>
            <a:endParaRPr lang="en-US" sz="1800" b="1" dirty="0">
              <a:latin typeface="Aptos Light (Body)"/>
            </a:endParaRPr>
          </a:p>
        </p:txBody>
      </p:sp>
      <p:pic>
        <p:nvPicPr>
          <p:cNvPr id="9" name="Picture 8">
            <a:extLst>
              <a:ext uri="{FF2B5EF4-FFF2-40B4-BE49-F238E27FC236}">
                <a16:creationId xmlns:a16="http://schemas.microsoft.com/office/drawing/2014/main" id="{998355C5-07F6-4C75-2D73-1005914D2FC1}"/>
              </a:ext>
            </a:extLst>
          </p:cNvPr>
          <p:cNvPicPr>
            <a:picLocks noChangeAspect="1"/>
          </p:cNvPicPr>
          <p:nvPr/>
        </p:nvPicPr>
        <p:blipFill rotWithShape="1">
          <a:blip r:embed="rId3">
            <a:extLst>
              <a:ext uri="{28A0092B-C50C-407E-A947-70E740481C1C}">
                <a14:useLocalDpi xmlns:a14="http://schemas.microsoft.com/office/drawing/2010/main" val="0"/>
              </a:ext>
            </a:extLst>
          </a:blip>
          <a:srcRect l="29166" t="21711" r="23083" b="22526"/>
          <a:stretch/>
        </p:blipFill>
        <p:spPr>
          <a:xfrm>
            <a:off x="2342125" y="832068"/>
            <a:ext cx="7507750" cy="5193863"/>
          </a:xfrm>
          <a:prstGeom prst="rect">
            <a:avLst/>
          </a:prstGeom>
          <a:effectLst>
            <a:outerShdw blurRad="63500" sx="102000" sy="102000" algn="ctr" rotWithShape="0">
              <a:prstClr val="black">
                <a:alpha val="40000"/>
              </a:prstClr>
            </a:outerShdw>
          </a:effectLst>
        </p:spPr>
      </p:pic>
      <p:pic>
        <p:nvPicPr>
          <p:cNvPr id="4" name="Picture 3" descr="A screenshot of a computer&#10;&#10;AI-generated content may be incorrect.">
            <a:extLst>
              <a:ext uri="{FF2B5EF4-FFF2-40B4-BE49-F238E27FC236}">
                <a16:creationId xmlns:a16="http://schemas.microsoft.com/office/drawing/2014/main" id="{03FF9CD0-E34C-420A-EFC7-004BBCF8F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3467" y="1122363"/>
            <a:ext cx="6624374" cy="378491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1116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E3757-1EFA-8CDF-0C52-0E3AFFC0D5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AAA483-90C9-51D3-6EFA-E652434D05C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149CE4B-BA8B-A10F-8641-39002E86E121}"/>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66208FFA-EBBC-9A80-F07D-C41E76EB7450}"/>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5" name="Google Shape;260;p38">
            <a:extLst>
              <a:ext uri="{FF2B5EF4-FFF2-40B4-BE49-F238E27FC236}">
                <a16:creationId xmlns:a16="http://schemas.microsoft.com/office/drawing/2014/main" id="{883A29F4-2893-60F2-B78E-5717BCAF4F1E}"/>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BD0B9E37-944A-4C33-B52C-79F81658912A}"/>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sp>
        <p:nvSpPr>
          <p:cNvPr id="7" name="Content Placeholder 2">
            <a:extLst>
              <a:ext uri="{FF2B5EF4-FFF2-40B4-BE49-F238E27FC236}">
                <a16:creationId xmlns:a16="http://schemas.microsoft.com/office/drawing/2014/main" id="{F41B9FFA-96AF-527C-4356-FCD77A8AFF0F}"/>
              </a:ext>
            </a:extLst>
          </p:cNvPr>
          <p:cNvSpPr txBox="1">
            <a:spLocks/>
          </p:cNvSpPr>
          <p:nvPr/>
        </p:nvSpPr>
        <p:spPr>
          <a:xfrm>
            <a:off x="792890" y="16508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dirty="0">
              <a:latin typeface="Abadi" panose="020B0604020104020204" pitchFamily="34" charset="0"/>
            </a:endParaRPr>
          </a:p>
          <a:p>
            <a:pPr marL="285750" indent="-285750" algn="l">
              <a:buFont typeface="Arial" panose="020B0604020202020204" pitchFamily="34" charset="0"/>
              <a:buChar char="•"/>
            </a:pPr>
            <a:endParaRPr lang="en-US" sz="1800" b="1" dirty="0">
              <a:latin typeface="Aptos Light (Body)"/>
            </a:endParaRPr>
          </a:p>
        </p:txBody>
      </p:sp>
      <p:pic>
        <p:nvPicPr>
          <p:cNvPr id="9" name="Picture 8">
            <a:extLst>
              <a:ext uri="{FF2B5EF4-FFF2-40B4-BE49-F238E27FC236}">
                <a16:creationId xmlns:a16="http://schemas.microsoft.com/office/drawing/2014/main" id="{E20B296A-4301-00D4-31BC-0039910DDF16}"/>
              </a:ext>
            </a:extLst>
          </p:cNvPr>
          <p:cNvPicPr>
            <a:picLocks noChangeAspect="1"/>
          </p:cNvPicPr>
          <p:nvPr/>
        </p:nvPicPr>
        <p:blipFill rotWithShape="1">
          <a:blip r:embed="rId3">
            <a:extLst>
              <a:ext uri="{28A0092B-C50C-407E-A947-70E740481C1C}">
                <a14:useLocalDpi xmlns:a14="http://schemas.microsoft.com/office/drawing/2010/main" val="0"/>
              </a:ext>
            </a:extLst>
          </a:blip>
          <a:srcRect l="29166" t="21711" r="23083" b="22526"/>
          <a:stretch/>
        </p:blipFill>
        <p:spPr>
          <a:xfrm>
            <a:off x="2342125" y="832068"/>
            <a:ext cx="7507750" cy="5193863"/>
          </a:xfrm>
          <a:prstGeom prst="rect">
            <a:avLst/>
          </a:prstGeom>
          <a:effectLst>
            <a:outerShdw blurRad="63500" sx="102000" sy="102000" algn="ctr" rotWithShape="0">
              <a:prstClr val="black">
                <a:alpha val="40000"/>
              </a:prstClr>
            </a:outerShdw>
          </a:effectLst>
        </p:spPr>
      </p:pic>
      <p:pic>
        <p:nvPicPr>
          <p:cNvPr id="4" name="Picture 3" descr="A screenshot of a computer&#10;&#10;AI-generated content may be incorrect.">
            <a:extLst>
              <a:ext uri="{FF2B5EF4-FFF2-40B4-BE49-F238E27FC236}">
                <a16:creationId xmlns:a16="http://schemas.microsoft.com/office/drawing/2014/main" id="{82408982-5160-3D3A-2BBF-D3592650E4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4152" y="1122362"/>
            <a:ext cx="6664008" cy="3822871"/>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77766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0742A-F603-52E3-2668-3EECB62CCC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F799F8-0AC6-0126-7982-3B3294BC3DE2}"/>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4E395D15-D4ED-76BC-B611-8091254D5605}"/>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B62FEBD4-B67B-C7DD-1669-437CB75B236A}"/>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76C9F46C-84E9-A504-BE28-19367E07FF5A}"/>
              </a:ext>
            </a:extLst>
          </p:cNvPr>
          <p:cNvSpPr txBox="1">
            <a:spLocks/>
          </p:cNvSpPr>
          <p:nvPr/>
        </p:nvSpPr>
        <p:spPr>
          <a:xfrm>
            <a:off x="3986107" y="2487949"/>
            <a:ext cx="5232699" cy="132556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latin typeface="Lato" panose="020F0502020204030203" pitchFamily="34" charset="0"/>
                <a:ea typeface="Lato" panose="020F0502020204030203" pitchFamily="34" charset="0"/>
                <a:cs typeface="Lato" panose="020F0502020204030203" pitchFamily="34" charset="0"/>
              </a:rPr>
              <a:t>Thank You</a:t>
            </a:r>
          </a:p>
        </p:txBody>
      </p:sp>
      <p:sp>
        <p:nvSpPr>
          <p:cNvPr id="5" name="Google Shape;260;p38">
            <a:extLst>
              <a:ext uri="{FF2B5EF4-FFF2-40B4-BE49-F238E27FC236}">
                <a16:creationId xmlns:a16="http://schemas.microsoft.com/office/drawing/2014/main" id="{39E68CF3-2EB6-DCFE-9733-815DCADF9ECE}"/>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3600D893-B814-E2B1-DBED-1AD32C4A2ABC}"/>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sp>
        <p:nvSpPr>
          <p:cNvPr id="7" name="Content Placeholder 2">
            <a:extLst>
              <a:ext uri="{FF2B5EF4-FFF2-40B4-BE49-F238E27FC236}">
                <a16:creationId xmlns:a16="http://schemas.microsoft.com/office/drawing/2014/main" id="{1342EA44-A1B5-FA05-F950-7E42D8E58C69}"/>
              </a:ext>
            </a:extLst>
          </p:cNvPr>
          <p:cNvSpPr txBox="1">
            <a:spLocks/>
          </p:cNvSpPr>
          <p:nvPr/>
        </p:nvSpPr>
        <p:spPr>
          <a:xfrm>
            <a:off x="792890" y="16508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dirty="0">
              <a:latin typeface="Abadi" panose="020B0604020104020204" pitchFamily="34" charset="0"/>
            </a:endParaRPr>
          </a:p>
          <a:p>
            <a:pPr marL="285750" indent="-285750" algn="l">
              <a:buFont typeface="Arial" panose="020B0604020202020204" pitchFamily="34" charset="0"/>
              <a:buChar char="•"/>
            </a:pPr>
            <a:endParaRPr lang="en-US" sz="1800" b="1" dirty="0">
              <a:latin typeface="Aptos Light (Body)"/>
            </a:endParaRPr>
          </a:p>
        </p:txBody>
      </p:sp>
    </p:spTree>
    <p:extLst>
      <p:ext uri="{BB962C8B-B14F-4D97-AF65-F5344CB8AC3E}">
        <p14:creationId xmlns:p14="http://schemas.microsoft.com/office/powerpoint/2010/main" val="2623288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D8B7F-5AC6-CD22-058B-942C1AAE94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6E687F-4059-335F-123F-71C6E4F52F50}"/>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E658498C-7166-DA06-CA69-327DF88D9339}"/>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CC70083D-0927-DDCD-CDC1-9B6C66907581}"/>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07B1EAE6-3BD8-39D4-1C2B-5525D86FDEEE}"/>
              </a:ext>
            </a:extLst>
          </p:cNvPr>
          <p:cNvSpPr txBox="1">
            <a:spLocks/>
          </p:cNvSpPr>
          <p:nvPr/>
        </p:nvSpPr>
        <p:spPr>
          <a:xfrm>
            <a:off x="3806097" y="2370043"/>
            <a:ext cx="4201899" cy="132556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l">
              <a:spcBef>
                <a:spcPts val="0"/>
              </a:spcBef>
            </a:pPr>
            <a:r>
              <a:rPr lang="en-US" b="1" dirty="0">
                <a:latin typeface="Lato" panose="020F0502020204030203" pitchFamily="34" charset="0"/>
                <a:ea typeface="Lato" panose="020F0502020204030203" pitchFamily="34" charset="0"/>
                <a:cs typeface="Lato" panose="020F0502020204030203" pitchFamily="34" charset="0"/>
                <a:sym typeface="Playfair Display"/>
              </a:rPr>
              <a:t>1. Problem</a:t>
            </a:r>
          </a:p>
        </p:txBody>
      </p:sp>
      <p:sp>
        <p:nvSpPr>
          <p:cNvPr id="5" name="Google Shape;260;p38">
            <a:extLst>
              <a:ext uri="{FF2B5EF4-FFF2-40B4-BE49-F238E27FC236}">
                <a16:creationId xmlns:a16="http://schemas.microsoft.com/office/drawing/2014/main" id="{4463B603-2732-89DD-E369-BA56074CE6C0}"/>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Tree>
    <p:extLst>
      <p:ext uri="{BB962C8B-B14F-4D97-AF65-F5344CB8AC3E}">
        <p14:creationId xmlns:p14="http://schemas.microsoft.com/office/powerpoint/2010/main" val="949547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F7161-BEA7-825E-D148-11509DE65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53EFBA-9155-EB8B-8710-D19C92C35C14}"/>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5B6E31A6-75B8-6673-0931-30CD1EA5059F}"/>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0C5DA566-0275-D0FA-C8D7-D5AC67B12463}"/>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61B644E5-88E8-9F75-628D-DAD680AA158B}"/>
              </a:ext>
            </a:extLst>
          </p:cNvPr>
          <p:cNvSpPr txBox="1">
            <a:spLocks/>
          </p:cNvSpPr>
          <p:nvPr/>
        </p:nvSpPr>
        <p:spPr>
          <a:xfrm>
            <a:off x="649941" y="86376"/>
            <a:ext cx="10515600" cy="132556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l">
              <a:spcBef>
                <a:spcPts val="0"/>
              </a:spcBef>
            </a:pPr>
            <a:r>
              <a:rPr lang="en-US" b="1" dirty="0">
                <a:latin typeface="Lato" panose="020F0502020204030203" pitchFamily="34" charset="0"/>
                <a:ea typeface="Lato" panose="020F0502020204030203" pitchFamily="34" charset="0"/>
                <a:cs typeface="Lato" panose="020F0502020204030203" pitchFamily="34" charset="0"/>
                <a:sym typeface="Playfair Display"/>
              </a:rPr>
              <a:t>Problem</a:t>
            </a:r>
          </a:p>
        </p:txBody>
      </p:sp>
      <p:sp>
        <p:nvSpPr>
          <p:cNvPr id="5" name="Google Shape;260;p38">
            <a:extLst>
              <a:ext uri="{FF2B5EF4-FFF2-40B4-BE49-F238E27FC236}">
                <a16:creationId xmlns:a16="http://schemas.microsoft.com/office/drawing/2014/main" id="{75000CBB-26DD-8F69-DF68-DE8EEAC24704}"/>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05FA2A70-3671-8322-6432-7A97C6016D52}"/>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GB" sz="1800" dirty="0">
                <a:latin typeface="Aptos Light (Body)"/>
              </a:rPr>
              <a:t>The main challenges in home decor and interior design are the difficulties many people face in making the right decisions. This often leads to prolonged periods of indecision and time wastage, as individuals struggle to choose styles and elements that truly reflect their personalities. </a:t>
            </a:r>
          </a:p>
          <a:p>
            <a:pPr algn="just"/>
            <a:r>
              <a:rPr lang="en-GB" sz="1800" dirty="0">
                <a:latin typeface="Aptos Light (Body)"/>
                <a:ea typeface="Lato" panose="020F0502020204030203" pitchFamily="34" charset="0"/>
                <a:cs typeface="Lato" panose="020F0502020204030203" pitchFamily="34" charset="0"/>
              </a:rPr>
              <a:t> </a:t>
            </a:r>
          </a:p>
          <a:p>
            <a:pPr algn="just"/>
            <a:r>
              <a:rPr lang="en-GB" sz="1800" dirty="0">
                <a:latin typeface="Aptos Light (Body)"/>
                <a:ea typeface="Lato" panose="020F0502020204030203" pitchFamily="34" charset="0"/>
                <a:cs typeface="Lato" panose="020F0502020204030203" pitchFamily="34" charset="0"/>
              </a:rPr>
              <a:t>Additionally, a lack of long-term self-understanding can result in confusion and hesitation, making it even harder to select decor that will remain satisfying and meaningful over time. </a:t>
            </a:r>
          </a:p>
          <a:p>
            <a:pPr algn="just"/>
            <a:endParaRPr lang="en-GB" sz="1800" dirty="0">
              <a:latin typeface="Aptos Light (Body)"/>
            </a:endParaRPr>
          </a:p>
          <a:p>
            <a:pPr algn="just"/>
            <a:r>
              <a:rPr lang="en-GB" sz="1800" dirty="0">
                <a:latin typeface="Aptos Light (Body)"/>
              </a:rPr>
              <a:t>Many online shoppers struggle to find products that match their preferences and needs, leading to frustration and wasted time. Additionally, users often cannot visualize how products will look in their own spaces.</a:t>
            </a:r>
          </a:p>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cxnSp>
        <p:nvCxnSpPr>
          <p:cNvPr id="12" name="Straight Connector 11">
            <a:extLst>
              <a:ext uri="{FF2B5EF4-FFF2-40B4-BE49-F238E27FC236}">
                <a16:creationId xmlns:a16="http://schemas.microsoft.com/office/drawing/2014/main" id="{873FD8C7-B3B7-6DC9-C372-6E1B026AD43A}"/>
              </a:ext>
            </a:extLst>
          </p:cNvPr>
          <p:cNvCxnSpPr/>
          <p:nvPr/>
        </p:nvCxnSpPr>
        <p:spPr>
          <a:xfrm>
            <a:off x="792480" y="1308006"/>
            <a:ext cx="1078992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5571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8">
                                            <p:txEl>
                                              <p:pRg st="4" end="4"/>
                                            </p:txEl>
                                          </p:spTgt>
                                        </p:tgtEl>
                                        <p:attrNameLst>
                                          <p:attrName>style.visibility</p:attrName>
                                        </p:attrNameLst>
                                      </p:cBhvr>
                                      <p:to>
                                        <p:strVal val="visible"/>
                                      </p:to>
                                    </p:set>
                                    <p:animEffect transition="in" filter="fade">
                                      <p:cBhvr>
                                        <p:cTn id="28" dur="1000"/>
                                        <p:tgtEl>
                                          <p:spTgt spid="8">
                                            <p:txEl>
                                              <p:pRg st="4" end="4"/>
                                            </p:txEl>
                                          </p:spTgt>
                                        </p:tgtEl>
                                      </p:cBhvr>
                                    </p:animEffect>
                                    <p:anim calcmode="lin" valueType="num">
                                      <p:cBhvr>
                                        <p:cTn id="2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9BA7C-C582-AF66-DB97-0BA2E9073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2E4718-539B-0308-C32A-2C29CC636F61}"/>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EBC7DADA-CACC-9833-1929-6DDC10656A69}"/>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B4E5F178-8D51-AF42-EB8F-534EB067F505}"/>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DEFB065B-6DFD-1174-4A14-6A2F070D62ED}"/>
              </a:ext>
            </a:extLst>
          </p:cNvPr>
          <p:cNvSpPr txBox="1">
            <a:spLocks/>
          </p:cNvSpPr>
          <p:nvPr/>
        </p:nvSpPr>
        <p:spPr>
          <a:xfrm>
            <a:off x="649941" y="86376"/>
            <a:ext cx="10515600" cy="132556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l">
              <a:spcBef>
                <a:spcPts val="0"/>
              </a:spcBef>
            </a:pPr>
            <a:r>
              <a:rPr lang="en-US" b="1" dirty="0">
                <a:latin typeface="Lato" panose="020F0502020204030203" pitchFamily="34" charset="0"/>
                <a:ea typeface="Lato" panose="020F0502020204030203" pitchFamily="34" charset="0"/>
                <a:cs typeface="Lato" panose="020F0502020204030203" pitchFamily="34" charset="0"/>
                <a:sym typeface="Playfair Display"/>
              </a:rPr>
              <a:t>Problem</a:t>
            </a:r>
          </a:p>
        </p:txBody>
      </p:sp>
      <p:sp>
        <p:nvSpPr>
          <p:cNvPr id="5" name="Google Shape;260;p38">
            <a:extLst>
              <a:ext uri="{FF2B5EF4-FFF2-40B4-BE49-F238E27FC236}">
                <a16:creationId xmlns:a16="http://schemas.microsoft.com/office/drawing/2014/main" id="{29080413-5184-FDCF-9D88-E52F3DCBDEA1}"/>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4F11CD78-46A7-7F64-8BDC-171FC1115F4B}"/>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dirty="0"/>
              <a:t>This project aims to address these issues by providing personalized and sustainable solutions that help individuals make confident and informed choices for their living spaces.</a:t>
            </a:r>
          </a:p>
          <a:p>
            <a:pPr algn="l"/>
            <a:endParaRPr lang="en-US" sz="1800" b="1" dirty="0">
              <a:latin typeface="Aptos Light (Body)"/>
            </a:endParaRPr>
          </a:p>
        </p:txBody>
      </p:sp>
      <p:cxnSp>
        <p:nvCxnSpPr>
          <p:cNvPr id="12" name="Straight Connector 11">
            <a:extLst>
              <a:ext uri="{FF2B5EF4-FFF2-40B4-BE49-F238E27FC236}">
                <a16:creationId xmlns:a16="http://schemas.microsoft.com/office/drawing/2014/main" id="{9F6CF2FE-991D-19AA-C108-E1F5A65ECAE1}"/>
              </a:ext>
            </a:extLst>
          </p:cNvPr>
          <p:cNvCxnSpPr/>
          <p:nvPr/>
        </p:nvCxnSpPr>
        <p:spPr>
          <a:xfrm>
            <a:off x="792480" y="1308006"/>
            <a:ext cx="10789920" cy="0"/>
          </a:xfrm>
          <a:prstGeom prst="line">
            <a:avLst/>
          </a:prstGeom>
        </p:spPr>
        <p:style>
          <a:lnRef idx="2">
            <a:schemeClr val="dk1"/>
          </a:lnRef>
          <a:fillRef idx="0">
            <a:schemeClr val="dk1"/>
          </a:fillRef>
          <a:effectRef idx="1">
            <a:schemeClr val="dk1"/>
          </a:effectRef>
          <a:fontRef idx="minor">
            <a:schemeClr val="tx1"/>
          </a:fontRef>
        </p:style>
      </p:cxnSp>
      <p:pic>
        <p:nvPicPr>
          <p:cNvPr id="7" name="Picture 6" descr="A black and white logo&#10;&#10;Description automatically generated">
            <a:extLst>
              <a:ext uri="{FF2B5EF4-FFF2-40B4-BE49-F238E27FC236}">
                <a16:creationId xmlns:a16="http://schemas.microsoft.com/office/drawing/2014/main" id="{FA7FF9DC-AD00-D6F9-53C5-7FD24AE2D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5328" y="3023905"/>
            <a:ext cx="5421039" cy="252608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3042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6394F-9130-A656-BBBE-DD5D8EFDE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82FE32-EA24-0C27-8F4B-C05D15C9CB50}"/>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30D2DEE9-5A13-06A8-4D93-6D95B348FC46}"/>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0497A068-5EBE-33A7-BA63-6B985BC2CFA9}"/>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2508547D-416E-504F-E678-F388C7BA359B}"/>
              </a:ext>
            </a:extLst>
          </p:cNvPr>
          <p:cNvSpPr txBox="1">
            <a:spLocks/>
          </p:cNvSpPr>
          <p:nvPr/>
        </p:nvSpPr>
        <p:spPr>
          <a:xfrm>
            <a:off x="2836025" y="3220887"/>
            <a:ext cx="6356177" cy="132556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b="1" dirty="0">
                <a:latin typeface="Lato" panose="020F0502020204030203" pitchFamily="34" charset="0"/>
                <a:ea typeface="Lato" panose="020F0502020204030203" pitchFamily="34" charset="0"/>
                <a:cs typeface="Lato" panose="020F0502020204030203" pitchFamily="34" charset="0"/>
                <a:sym typeface="Playfair Display"/>
              </a:rPr>
              <a:t>2. </a:t>
            </a:r>
            <a:r>
              <a:rPr lang="en-US" b="1" dirty="0">
                <a:latin typeface="Lato" panose="020F0502020204030203" pitchFamily="34" charset="0"/>
                <a:ea typeface="Lato" panose="020F0502020204030203" pitchFamily="34" charset="0"/>
                <a:cs typeface="Lato" panose="020F0502020204030203" pitchFamily="34" charset="0"/>
              </a:rPr>
              <a:t>Exiting solutions</a:t>
            </a:r>
            <a:endParaRPr lang="en-US" b="1" dirty="0">
              <a:latin typeface="Aptos Light (Body)"/>
            </a:endParaRPr>
          </a:p>
          <a:p>
            <a:pPr lvl="0" algn="l">
              <a:spcBef>
                <a:spcPts val="0"/>
              </a:spcBef>
            </a:pPr>
            <a:endParaRPr lang="en-US" b="1" dirty="0">
              <a:latin typeface="Lato" panose="020F0502020204030203" pitchFamily="34" charset="0"/>
              <a:ea typeface="Lato" panose="020F0502020204030203" pitchFamily="34" charset="0"/>
              <a:cs typeface="Lato" panose="020F0502020204030203" pitchFamily="34" charset="0"/>
              <a:sym typeface="Playfair Display"/>
            </a:endParaRPr>
          </a:p>
        </p:txBody>
      </p:sp>
      <p:sp>
        <p:nvSpPr>
          <p:cNvPr id="5" name="Google Shape;260;p38">
            <a:extLst>
              <a:ext uri="{FF2B5EF4-FFF2-40B4-BE49-F238E27FC236}">
                <a16:creationId xmlns:a16="http://schemas.microsoft.com/office/drawing/2014/main" id="{3DC89C2E-3A80-F8DD-EB5B-92CA9EA03D4E}"/>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Tree>
    <p:extLst>
      <p:ext uri="{BB962C8B-B14F-4D97-AF65-F5344CB8AC3E}">
        <p14:creationId xmlns:p14="http://schemas.microsoft.com/office/powerpoint/2010/main" val="676407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0C0F7-0CC1-F4AA-F160-4EB6C628EF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189858-114E-4BB0-EED7-AB3D65A946A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B1ED9DF4-1981-1851-71DB-647BC1789BCB}"/>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FB6B0A80-81C0-F06B-FB87-8353861E1722}"/>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F475F415-5B47-CB50-A532-82FB40A00A13}"/>
              </a:ext>
            </a:extLst>
          </p:cNvPr>
          <p:cNvSpPr txBox="1">
            <a:spLocks/>
          </p:cNvSpPr>
          <p:nvPr/>
        </p:nvSpPr>
        <p:spPr>
          <a:xfrm>
            <a:off x="649941" y="86376"/>
            <a:ext cx="10515600" cy="132556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b="1" dirty="0">
                <a:latin typeface="Lato" panose="020F0502020204030203" pitchFamily="34" charset="0"/>
                <a:ea typeface="Lato" panose="020F0502020204030203" pitchFamily="34" charset="0"/>
                <a:cs typeface="Lato" panose="020F0502020204030203" pitchFamily="34" charset="0"/>
              </a:rPr>
              <a:t>Exiting solutions</a:t>
            </a:r>
            <a:endParaRPr lang="en-US" b="1" dirty="0">
              <a:latin typeface="Aptos Light (Body)"/>
            </a:endParaRPr>
          </a:p>
        </p:txBody>
      </p:sp>
      <p:sp>
        <p:nvSpPr>
          <p:cNvPr id="5" name="Google Shape;260;p38">
            <a:extLst>
              <a:ext uri="{FF2B5EF4-FFF2-40B4-BE49-F238E27FC236}">
                <a16:creationId xmlns:a16="http://schemas.microsoft.com/office/drawing/2014/main" id="{84D80125-7A36-BBD6-71AC-1FCC8E4FC71D}"/>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510DFDBA-AEC3-4988-50A3-5CF99B14DF93}"/>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cxnSp>
        <p:nvCxnSpPr>
          <p:cNvPr id="12" name="Straight Connector 11">
            <a:extLst>
              <a:ext uri="{FF2B5EF4-FFF2-40B4-BE49-F238E27FC236}">
                <a16:creationId xmlns:a16="http://schemas.microsoft.com/office/drawing/2014/main" id="{420E562A-D3BB-6F90-FF1C-AABD75B85B14}"/>
              </a:ext>
            </a:extLst>
          </p:cNvPr>
          <p:cNvCxnSpPr/>
          <p:nvPr/>
        </p:nvCxnSpPr>
        <p:spPr>
          <a:xfrm>
            <a:off x="792480" y="1308006"/>
            <a:ext cx="10789920" cy="0"/>
          </a:xfrm>
          <a:prstGeom prst="line">
            <a:avLst/>
          </a:prstGeom>
        </p:spPr>
        <p:style>
          <a:lnRef idx="2">
            <a:schemeClr val="dk1"/>
          </a:lnRef>
          <a:fillRef idx="0">
            <a:schemeClr val="dk1"/>
          </a:fillRef>
          <a:effectRef idx="1">
            <a:schemeClr val="dk1"/>
          </a:effectRef>
          <a:fontRef idx="minor">
            <a:schemeClr val="tx1"/>
          </a:fontRef>
        </p:style>
      </p:cxnSp>
      <p:pic>
        <p:nvPicPr>
          <p:cNvPr id="7" name="Google Shape;409;p42">
            <a:extLst>
              <a:ext uri="{FF2B5EF4-FFF2-40B4-BE49-F238E27FC236}">
                <a16:creationId xmlns:a16="http://schemas.microsoft.com/office/drawing/2014/main" id="{A2AD2254-5B28-FE44-569D-969CD14F62A1}"/>
              </a:ext>
            </a:extLst>
          </p:cNvPr>
          <p:cNvPicPr preferRelativeResize="0"/>
          <p:nvPr/>
        </p:nvPicPr>
        <p:blipFill rotWithShape="1">
          <a:blip r:embed="rId3">
            <a:alphaModFix/>
          </a:blip>
          <a:srcRect l="43230" t="16875" r="35481" b="40659"/>
          <a:stretch/>
        </p:blipFill>
        <p:spPr>
          <a:xfrm>
            <a:off x="1249828" y="2076865"/>
            <a:ext cx="2943974" cy="3614052"/>
          </a:xfrm>
          <a:prstGeom prst="rect">
            <a:avLst/>
          </a:prstGeom>
          <a:noFill/>
          <a:ln>
            <a:noFill/>
          </a:ln>
          <a:effectLst>
            <a:outerShdw blurRad="57150" dist="19050" dir="5100000" algn="bl" rotWithShape="0">
              <a:srgbClr val="000000">
                <a:alpha val="50000"/>
              </a:srgbClr>
            </a:outerShdw>
          </a:effectLst>
        </p:spPr>
      </p:pic>
      <p:sp>
        <p:nvSpPr>
          <p:cNvPr id="9" name="Google Shape;410;p42">
            <a:extLst>
              <a:ext uri="{FF2B5EF4-FFF2-40B4-BE49-F238E27FC236}">
                <a16:creationId xmlns:a16="http://schemas.microsoft.com/office/drawing/2014/main" id="{7899406F-7E7E-41C5-EF3C-0CBB06279346}"/>
              </a:ext>
            </a:extLst>
          </p:cNvPr>
          <p:cNvSpPr txBox="1"/>
          <p:nvPr/>
        </p:nvSpPr>
        <p:spPr>
          <a:xfrm>
            <a:off x="1499961" y="2121454"/>
            <a:ext cx="2443709" cy="48829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000" b="1" dirty="0">
                <a:latin typeface="Caveat"/>
                <a:ea typeface="Caveat"/>
                <a:cs typeface="Caveat"/>
                <a:sym typeface="Caveat"/>
              </a:rPr>
              <a:t>IKEA Egypt</a:t>
            </a:r>
            <a:endParaRPr sz="2000" b="1" dirty="0">
              <a:latin typeface="Caveat"/>
              <a:ea typeface="Caveat"/>
              <a:cs typeface="Caveat"/>
              <a:sym typeface="Caveat"/>
            </a:endParaRPr>
          </a:p>
        </p:txBody>
      </p:sp>
      <p:pic>
        <p:nvPicPr>
          <p:cNvPr id="10" name="Picture 9" descr="A yellow and blue logo&#10;&#10;AI-generated content may be incorrect.">
            <a:extLst>
              <a:ext uri="{FF2B5EF4-FFF2-40B4-BE49-F238E27FC236}">
                <a16:creationId xmlns:a16="http://schemas.microsoft.com/office/drawing/2014/main" id="{BBBEAD9C-F372-CEED-9E64-CFEEC0541AFA}"/>
              </a:ext>
            </a:extLst>
          </p:cNvPr>
          <p:cNvPicPr>
            <a:picLocks noChangeAspect="1"/>
          </p:cNvPicPr>
          <p:nvPr/>
        </p:nvPicPr>
        <p:blipFill>
          <a:blip r:embed="rId4"/>
          <a:srcRect l="19383" t="16886" r="17608" b="21334"/>
          <a:stretch/>
        </p:blipFill>
        <p:spPr>
          <a:xfrm>
            <a:off x="1499960" y="2687791"/>
            <a:ext cx="2443710" cy="2392200"/>
          </a:xfrm>
          <a:prstGeom prst="rect">
            <a:avLst/>
          </a:prstGeom>
          <a:effectLst>
            <a:outerShdw blurRad="50800" dist="38100" dir="5400000" algn="t" rotWithShape="0">
              <a:prstClr val="black">
                <a:alpha val="40000"/>
              </a:prstClr>
            </a:outerShdw>
          </a:effectLst>
        </p:spPr>
      </p:pic>
      <p:pic>
        <p:nvPicPr>
          <p:cNvPr id="11" name="Google Shape;409;p42">
            <a:extLst>
              <a:ext uri="{FF2B5EF4-FFF2-40B4-BE49-F238E27FC236}">
                <a16:creationId xmlns:a16="http://schemas.microsoft.com/office/drawing/2014/main" id="{E1F1F6E4-728D-8EBB-1E5B-97504BBF5DB0}"/>
              </a:ext>
            </a:extLst>
          </p:cNvPr>
          <p:cNvPicPr preferRelativeResize="0"/>
          <p:nvPr/>
        </p:nvPicPr>
        <p:blipFill rotWithShape="1">
          <a:blip r:embed="rId3">
            <a:alphaModFix/>
          </a:blip>
          <a:srcRect l="43230" t="16875" r="35481" b="40659"/>
          <a:stretch/>
        </p:blipFill>
        <p:spPr>
          <a:xfrm>
            <a:off x="4663670" y="2046447"/>
            <a:ext cx="2943974" cy="3614052"/>
          </a:xfrm>
          <a:prstGeom prst="rect">
            <a:avLst/>
          </a:prstGeom>
          <a:noFill/>
          <a:ln>
            <a:noFill/>
          </a:ln>
          <a:effectLst>
            <a:outerShdw blurRad="57150" dist="19050" dir="5100000" algn="bl" rotWithShape="0">
              <a:srgbClr val="000000">
                <a:alpha val="50000"/>
              </a:srgbClr>
            </a:outerShdw>
          </a:effectLst>
        </p:spPr>
      </p:pic>
      <p:sp>
        <p:nvSpPr>
          <p:cNvPr id="13" name="Google Shape;410;p42">
            <a:extLst>
              <a:ext uri="{FF2B5EF4-FFF2-40B4-BE49-F238E27FC236}">
                <a16:creationId xmlns:a16="http://schemas.microsoft.com/office/drawing/2014/main" id="{5AD45E3A-55A3-CAD6-09F9-24F318E9E7BC}"/>
              </a:ext>
            </a:extLst>
          </p:cNvPr>
          <p:cNvSpPr txBox="1"/>
          <p:nvPr/>
        </p:nvSpPr>
        <p:spPr>
          <a:xfrm>
            <a:off x="4805869" y="2070992"/>
            <a:ext cx="2659575" cy="48829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000" b="1" dirty="0">
                <a:latin typeface="Caveat"/>
                <a:ea typeface="Caveat"/>
                <a:cs typeface="Caveat"/>
                <a:sym typeface="Caveat"/>
              </a:rPr>
              <a:t>Homzmart</a:t>
            </a:r>
            <a:endParaRPr sz="2000" b="1" dirty="0">
              <a:latin typeface="Caveat"/>
              <a:ea typeface="Caveat"/>
              <a:cs typeface="Caveat"/>
              <a:sym typeface="Caveat"/>
            </a:endParaRPr>
          </a:p>
        </p:txBody>
      </p:sp>
      <p:pic>
        <p:nvPicPr>
          <p:cNvPr id="14" name="Picture 13">
            <a:extLst>
              <a:ext uri="{FF2B5EF4-FFF2-40B4-BE49-F238E27FC236}">
                <a16:creationId xmlns:a16="http://schemas.microsoft.com/office/drawing/2014/main" id="{6D2F2E17-36F0-DBFA-85C4-DECFC336E40C}"/>
              </a:ext>
            </a:extLst>
          </p:cNvPr>
          <p:cNvPicPr>
            <a:picLocks noChangeAspect="1"/>
          </p:cNvPicPr>
          <p:nvPr/>
        </p:nvPicPr>
        <p:blipFill>
          <a:blip r:embed="rId5"/>
          <a:stretch>
            <a:fillRect/>
          </a:stretch>
        </p:blipFill>
        <p:spPr>
          <a:xfrm>
            <a:off x="5168122" y="3473724"/>
            <a:ext cx="2038635" cy="581106"/>
          </a:xfrm>
          <a:prstGeom prst="rect">
            <a:avLst/>
          </a:prstGeom>
        </p:spPr>
      </p:pic>
      <p:pic>
        <p:nvPicPr>
          <p:cNvPr id="18" name="Google Shape;409;p42">
            <a:extLst>
              <a:ext uri="{FF2B5EF4-FFF2-40B4-BE49-F238E27FC236}">
                <a16:creationId xmlns:a16="http://schemas.microsoft.com/office/drawing/2014/main" id="{59781045-1734-C917-EF21-40D3CFC084E3}"/>
              </a:ext>
            </a:extLst>
          </p:cNvPr>
          <p:cNvPicPr preferRelativeResize="0"/>
          <p:nvPr/>
        </p:nvPicPr>
        <p:blipFill rotWithShape="1">
          <a:blip r:embed="rId3">
            <a:alphaModFix/>
          </a:blip>
          <a:srcRect l="43230" t="16875" r="35481" b="40659"/>
          <a:stretch/>
        </p:blipFill>
        <p:spPr>
          <a:xfrm>
            <a:off x="8072537" y="2061383"/>
            <a:ext cx="2943974" cy="3614052"/>
          </a:xfrm>
          <a:prstGeom prst="rect">
            <a:avLst/>
          </a:prstGeom>
          <a:noFill/>
          <a:ln>
            <a:noFill/>
          </a:ln>
          <a:effectLst>
            <a:outerShdw blurRad="57150" dist="19050" dir="5100000" algn="bl" rotWithShape="0">
              <a:srgbClr val="000000">
                <a:alpha val="50000"/>
              </a:srgbClr>
            </a:outerShdw>
          </a:effectLst>
        </p:spPr>
      </p:pic>
      <p:pic>
        <p:nvPicPr>
          <p:cNvPr id="17" name="Picture 2">
            <a:extLst>
              <a:ext uri="{FF2B5EF4-FFF2-40B4-BE49-F238E27FC236}">
                <a16:creationId xmlns:a16="http://schemas.microsoft.com/office/drawing/2014/main" id="{79B4DC60-CB60-7319-23EC-DFC920BF24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8454" y="3096869"/>
            <a:ext cx="1672140" cy="176701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87;p42">
            <a:extLst>
              <a:ext uri="{FF2B5EF4-FFF2-40B4-BE49-F238E27FC236}">
                <a16:creationId xmlns:a16="http://schemas.microsoft.com/office/drawing/2014/main" id="{CCABB144-9C87-4AC5-3D34-901388E645D4}"/>
              </a:ext>
            </a:extLst>
          </p:cNvPr>
          <p:cNvSpPr txBox="1"/>
          <p:nvPr/>
        </p:nvSpPr>
        <p:spPr>
          <a:xfrm>
            <a:off x="8645389" y="2203133"/>
            <a:ext cx="1672139" cy="4977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000" b="1" dirty="0">
                <a:latin typeface="Caveat"/>
                <a:ea typeface="Caveat"/>
                <a:cs typeface="Caveat"/>
                <a:sym typeface="Caveat"/>
              </a:rPr>
              <a:t>La Casa</a:t>
            </a:r>
            <a:endParaRPr sz="2000" b="1" dirty="0">
              <a:latin typeface="Caveat"/>
              <a:ea typeface="Caveat"/>
              <a:cs typeface="Caveat"/>
              <a:sym typeface="Caveat"/>
            </a:endParaRPr>
          </a:p>
        </p:txBody>
      </p:sp>
    </p:spTree>
    <p:extLst>
      <p:ext uri="{BB962C8B-B14F-4D97-AF65-F5344CB8AC3E}">
        <p14:creationId xmlns:p14="http://schemas.microsoft.com/office/powerpoint/2010/main" val="21943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8EDD1-7D75-A566-1D25-2D76A80875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F0A8B7-B571-BEF7-7C7C-76382E79E21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AF16547-A347-752B-3782-4CAB903D322D}"/>
              </a:ext>
            </a:extLst>
          </p:cNvPr>
          <p:cNvSpPr>
            <a:spLocks noGrp="1"/>
          </p:cNvSpPr>
          <p:nvPr>
            <p:ph type="subTitle" idx="1"/>
          </p:nvPr>
        </p:nvSpPr>
        <p:spPr/>
        <p:txBody>
          <a:bodyPr/>
          <a:lstStyle/>
          <a:p>
            <a:endParaRPr lang="en-US"/>
          </a:p>
        </p:txBody>
      </p:sp>
      <p:pic>
        <p:nvPicPr>
          <p:cNvPr id="6" name="Picture 5" descr="A white surface with red and green lines&#10;&#10;AI-generated content may be incorrect.">
            <a:extLst>
              <a:ext uri="{FF2B5EF4-FFF2-40B4-BE49-F238E27FC236}">
                <a16:creationId xmlns:a16="http://schemas.microsoft.com/office/drawing/2014/main" id="{FC5695D6-EAB6-404D-DF81-D7E25436AC43}"/>
              </a:ext>
            </a:extLst>
          </p:cNvPr>
          <p:cNvPicPr>
            <a:picLocks noChangeAspect="1"/>
          </p:cNvPicPr>
          <p:nvPr/>
        </p:nvPicPr>
        <p:blipFill>
          <a:blip r:embed="rId2">
            <a:extLst>
              <a:ext uri="{28A0092B-C50C-407E-A947-70E740481C1C}">
                <a14:useLocalDpi xmlns:a14="http://schemas.microsoft.com/office/drawing/2010/main" val="0"/>
              </a:ext>
            </a:extLst>
          </a:blip>
          <a:srcRect b="40480"/>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4444159B-9EC0-AD3C-C95B-D5851A3F15D9}"/>
              </a:ext>
            </a:extLst>
          </p:cNvPr>
          <p:cNvSpPr txBox="1">
            <a:spLocks/>
          </p:cNvSpPr>
          <p:nvPr/>
        </p:nvSpPr>
        <p:spPr>
          <a:xfrm>
            <a:off x="649941" y="86376"/>
            <a:ext cx="10515600" cy="132556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b="1" dirty="0">
                <a:latin typeface="Lato" panose="020F0502020204030203" pitchFamily="34" charset="0"/>
                <a:ea typeface="Lato" panose="020F0502020204030203" pitchFamily="34" charset="0"/>
                <a:cs typeface="Lato" panose="020F0502020204030203" pitchFamily="34" charset="0"/>
              </a:rPr>
              <a:t>Exiting solutions</a:t>
            </a:r>
            <a:endParaRPr lang="en-US" b="1" dirty="0">
              <a:latin typeface="Aptos Light (Body)"/>
            </a:endParaRPr>
          </a:p>
        </p:txBody>
      </p:sp>
      <p:sp>
        <p:nvSpPr>
          <p:cNvPr id="5" name="Google Shape;260;p38">
            <a:extLst>
              <a:ext uri="{FF2B5EF4-FFF2-40B4-BE49-F238E27FC236}">
                <a16:creationId xmlns:a16="http://schemas.microsoft.com/office/drawing/2014/main" id="{FB10F62C-7D88-B592-4423-384B8E8B2FBB}"/>
              </a:ext>
            </a:extLst>
          </p:cNvPr>
          <p:cNvSpPr txBox="1">
            <a:spLocks/>
          </p:cNvSpPr>
          <p:nvPr/>
        </p:nvSpPr>
        <p:spPr>
          <a:xfrm rot="-239">
            <a:off x="720151" y="1308375"/>
            <a:ext cx="10587926" cy="4330207"/>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buClr>
                <a:schemeClr val="dk1"/>
              </a:buClr>
              <a:buSzPts val="1100"/>
            </a:pPr>
            <a:endParaRPr lang="en-GB" sz="2000" dirty="0"/>
          </a:p>
        </p:txBody>
      </p:sp>
      <p:sp>
        <p:nvSpPr>
          <p:cNvPr id="8" name="Content Placeholder 2">
            <a:extLst>
              <a:ext uri="{FF2B5EF4-FFF2-40B4-BE49-F238E27FC236}">
                <a16:creationId xmlns:a16="http://schemas.microsoft.com/office/drawing/2014/main" id="{95121EDE-E676-31C4-7F54-50235F6779CA}"/>
              </a:ext>
            </a:extLst>
          </p:cNvPr>
          <p:cNvSpPr txBox="1">
            <a:spLocks/>
          </p:cNvSpPr>
          <p:nvPr/>
        </p:nvSpPr>
        <p:spPr>
          <a:xfrm>
            <a:off x="865780" y="1920775"/>
            <a:ext cx="10442448" cy="44393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GB" sz="1800" dirty="0"/>
          </a:p>
          <a:p>
            <a:pPr algn="just"/>
            <a:endParaRPr lang="en-GB" sz="1800" dirty="0"/>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latin typeface="Lato" panose="020F0502020204030203" pitchFamily="34" charset="0"/>
              <a:ea typeface="Lato" panose="020F0502020204030203" pitchFamily="34" charset="0"/>
              <a:cs typeface="Lato" panose="020F0502020204030203" pitchFamily="34" charset="0"/>
            </a:endParaRPr>
          </a:p>
          <a:p>
            <a:pPr algn="just"/>
            <a:endParaRPr lang="en-GB" sz="1800" dirty="0"/>
          </a:p>
          <a:p>
            <a:pPr algn="l"/>
            <a:endParaRPr lang="en-US" sz="1800" b="1" dirty="0">
              <a:latin typeface="Aptos Light (Body)"/>
            </a:endParaRPr>
          </a:p>
        </p:txBody>
      </p:sp>
      <p:cxnSp>
        <p:nvCxnSpPr>
          <p:cNvPr id="12" name="Straight Connector 11">
            <a:extLst>
              <a:ext uri="{FF2B5EF4-FFF2-40B4-BE49-F238E27FC236}">
                <a16:creationId xmlns:a16="http://schemas.microsoft.com/office/drawing/2014/main" id="{81F80601-0DFE-51DB-2D2D-7F0ABCF8A1F9}"/>
              </a:ext>
            </a:extLst>
          </p:cNvPr>
          <p:cNvCxnSpPr/>
          <p:nvPr/>
        </p:nvCxnSpPr>
        <p:spPr>
          <a:xfrm>
            <a:off x="792480" y="1308006"/>
            <a:ext cx="10789920" cy="0"/>
          </a:xfrm>
          <a:prstGeom prst="line">
            <a:avLst/>
          </a:prstGeom>
        </p:spPr>
        <p:style>
          <a:lnRef idx="2">
            <a:schemeClr val="dk1"/>
          </a:lnRef>
          <a:fillRef idx="0">
            <a:schemeClr val="dk1"/>
          </a:fillRef>
          <a:effectRef idx="1">
            <a:schemeClr val="dk1"/>
          </a:effectRef>
          <a:fontRef idx="minor">
            <a:schemeClr val="tx1"/>
          </a:fontRef>
        </p:style>
      </p:cxnSp>
      <p:pic>
        <p:nvPicPr>
          <p:cNvPr id="7" name="Google Shape;409;p42">
            <a:extLst>
              <a:ext uri="{FF2B5EF4-FFF2-40B4-BE49-F238E27FC236}">
                <a16:creationId xmlns:a16="http://schemas.microsoft.com/office/drawing/2014/main" id="{E8FBC251-6205-A918-434A-F9444B37D187}"/>
              </a:ext>
            </a:extLst>
          </p:cNvPr>
          <p:cNvPicPr preferRelativeResize="0"/>
          <p:nvPr/>
        </p:nvPicPr>
        <p:blipFill rotWithShape="1">
          <a:blip r:embed="rId3">
            <a:alphaModFix/>
          </a:blip>
          <a:srcRect l="43230" t="16875" r="35481" b="40659"/>
          <a:stretch/>
        </p:blipFill>
        <p:spPr>
          <a:xfrm>
            <a:off x="2956708" y="2116823"/>
            <a:ext cx="2943974" cy="3614052"/>
          </a:xfrm>
          <a:prstGeom prst="rect">
            <a:avLst/>
          </a:prstGeom>
          <a:noFill/>
          <a:ln>
            <a:noFill/>
          </a:ln>
          <a:effectLst>
            <a:outerShdw blurRad="57150" dist="19050" dir="5100000" algn="bl" rotWithShape="0">
              <a:srgbClr val="000000">
                <a:alpha val="50000"/>
              </a:srgbClr>
            </a:outerShdw>
          </a:effectLst>
        </p:spPr>
      </p:pic>
      <p:sp>
        <p:nvSpPr>
          <p:cNvPr id="20" name="Google Shape;402;p42">
            <a:extLst>
              <a:ext uri="{FF2B5EF4-FFF2-40B4-BE49-F238E27FC236}">
                <a16:creationId xmlns:a16="http://schemas.microsoft.com/office/drawing/2014/main" id="{D33611F1-8633-4EAA-6581-08F8AF062379}"/>
              </a:ext>
            </a:extLst>
          </p:cNvPr>
          <p:cNvSpPr txBox="1"/>
          <p:nvPr/>
        </p:nvSpPr>
        <p:spPr>
          <a:xfrm>
            <a:off x="3825132" y="2335212"/>
            <a:ext cx="1293300" cy="3888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dirty="0">
                <a:latin typeface="Caveat"/>
                <a:ea typeface="Caveat"/>
                <a:cs typeface="Caveat"/>
                <a:sym typeface="Caveat"/>
              </a:rPr>
              <a:t>Magali's</a:t>
            </a:r>
            <a:endParaRPr sz="2000" b="1" dirty="0">
              <a:latin typeface="Caveat"/>
              <a:ea typeface="Caveat"/>
              <a:cs typeface="Caveat"/>
              <a:sym typeface="Caveat"/>
            </a:endParaRPr>
          </a:p>
        </p:txBody>
      </p:sp>
      <p:pic>
        <p:nvPicPr>
          <p:cNvPr id="21" name="Picture 20" descr="A black background with white text&#10;&#10;AI-generated content may be incorrect.">
            <a:extLst>
              <a:ext uri="{FF2B5EF4-FFF2-40B4-BE49-F238E27FC236}">
                <a16:creationId xmlns:a16="http://schemas.microsoft.com/office/drawing/2014/main" id="{497D49BE-3542-09B8-2569-2A649CDFE511}"/>
              </a:ext>
            </a:extLst>
          </p:cNvPr>
          <p:cNvPicPr>
            <a:picLocks noChangeAspect="1"/>
          </p:cNvPicPr>
          <p:nvPr/>
        </p:nvPicPr>
        <p:blipFill>
          <a:blip r:embed="rId4"/>
          <a:srcRect l="25448" t="42430" r="24410" b="45333"/>
          <a:stretch/>
        </p:blipFill>
        <p:spPr>
          <a:xfrm>
            <a:off x="3481118" y="3473478"/>
            <a:ext cx="1981327" cy="482736"/>
          </a:xfrm>
          <a:prstGeom prst="rect">
            <a:avLst/>
          </a:prstGeom>
        </p:spPr>
      </p:pic>
      <p:pic>
        <p:nvPicPr>
          <p:cNvPr id="22" name="Google Shape;409;p42">
            <a:extLst>
              <a:ext uri="{FF2B5EF4-FFF2-40B4-BE49-F238E27FC236}">
                <a16:creationId xmlns:a16="http://schemas.microsoft.com/office/drawing/2014/main" id="{42958E70-7FB7-F53C-0673-10D8EDD0E8F1}"/>
              </a:ext>
            </a:extLst>
          </p:cNvPr>
          <p:cNvPicPr preferRelativeResize="0"/>
          <p:nvPr/>
        </p:nvPicPr>
        <p:blipFill rotWithShape="1">
          <a:blip r:embed="rId3">
            <a:alphaModFix/>
          </a:blip>
          <a:srcRect l="43230" t="16875" r="35481" b="40659"/>
          <a:stretch/>
        </p:blipFill>
        <p:spPr>
          <a:xfrm>
            <a:off x="6883099" y="2116823"/>
            <a:ext cx="2943974" cy="3613157"/>
          </a:xfrm>
          <a:prstGeom prst="rect">
            <a:avLst/>
          </a:prstGeom>
          <a:noFill/>
          <a:ln>
            <a:noFill/>
          </a:ln>
          <a:effectLst>
            <a:outerShdw blurRad="57150" dist="19050" dir="5100000" algn="bl" rotWithShape="0">
              <a:srgbClr val="000000">
                <a:alpha val="50000"/>
              </a:srgbClr>
            </a:outerShdw>
          </a:effectLst>
        </p:spPr>
      </p:pic>
      <p:sp>
        <p:nvSpPr>
          <p:cNvPr id="23" name="Google Shape;410;p42">
            <a:extLst>
              <a:ext uri="{FF2B5EF4-FFF2-40B4-BE49-F238E27FC236}">
                <a16:creationId xmlns:a16="http://schemas.microsoft.com/office/drawing/2014/main" id="{8961E74A-B6EA-00F1-1650-28E0017986F1}"/>
              </a:ext>
            </a:extLst>
          </p:cNvPr>
          <p:cNvSpPr txBox="1"/>
          <p:nvPr/>
        </p:nvSpPr>
        <p:spPr>
          <a:xfrm>
            <a:off x="7821066" y="2265509"/>
            <a:ext cx="1293300" cy="48829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dirty="0">
                <a:latin typeface="Caveat"/>
                <a:ea typeface="Caveat"/>
                <a:cs typeface="Caveat"/>
                <a:sym typeface="Caveat"/>
              </a:rPr>
              <a:t>TULIP</a:t>
            </a:r>
            <a:endParaRPr sz="2000" b="1" dirty="0">
              <a:latin typeface="Caveat"/>
              <a:ea typeface="Caveat"/>
              <a:cs typeface="Caveat"/>
              <a:sym typeface="Caveat"/>
            </a:endParaRPr>
          </a:p>
        </p:txBody>
      </p:sp>
      <p:pic>
        <p:nvPicPr>
          <p:cNvPr id="24" name="Picture 23">
            <a:extLst>
              <a:ext uri="{FF2B5EF4-FFF2-40B4-BE49-F238E27FC236}">
                <a16:creationId xmlns:a16="http://schemas.microsoft.com/office/drawing/2014/main" id="{46C613D2-B637-C45D-0D7E-848A08244249}"/>
              </a:ext>
            </a:extLst>
          </p:cNvPr>
          <p:cNvPicPr>
            <a:picLocks noChangeAspect="1"/>
          </p:cNvPicPr>
          <p:nvPr/>
        </p:nvPicPr>
        <p:blipFill>
          <a:blip r:embed="rId5"/>
          <a:stretch>
            <a:fillRect/>
          </a:stretch>
        </p:blipFill>
        <p:spPr>
          <a:xfrm>
            <a:off x="6944059" y="2771731"/>
            <a:ext cx="2835019" cy="2830408"/>
          </a:xfrm>
          <a:prstGeom prst="rect">
            <a:avLst/>
          </a:prstGeom>
        </p:spPr>
      </p:pic>
    </p:spTree>
    <p:extLst>
      <p:ext uri="{BB962C8B-B14F-4D97-AF65-F5344CB8AC3E}">
        <p14:creationId xmlns:p14="http://schemas.microsoft.com/office/powerpoint/2010/main" val="2307969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157</TotalTime>
  <Words>771</Words>
  <Application>Microsoft Office PowerPoint</Application>
  <PresentationFormat>Widescreen</PresentationFormat>
  <Paragraphs>213</Paragraphs>
  <Slides>33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Abadi</vt:lpstr>
      <vt:lpstr>Aptos</vt:lpstr>
      <vt:lpstr>Aptos Display</vt:lpstr>
      <vt:lpstr>Aptos Light (Body)</vt:lpstr>
      <vt:lpstr>Arial</vt:lpstr>
      <vt:lpstr>Bradley Hand ITC</vt:lpstr>
      <vt:lpstr>Caveat</vt:lpstr>
      <vt:lpstr>Lato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زياد عصام عبدالعزيز عبدالمولي</dc:creator>
  <cp:lastModifiedBy>زياد عصام عبدالعزيز عبدالمولي</cp:lastModifiedBy>
  <cp:revision>9</cp:revision>
  <dcterms:created xsi:type="dcterms:W3CDTF">2025-06-14T21:14:10Z</dcterms:created>
  <dcterms:modified xsi:type="dcterms:W3CDTF">2025-06-16T18:15:12Z</dcterms:modified>
</cp:coreProperties>
</file>